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791" r:id="rId2"/>
    <p:sldId id="789" r:id="rId3"/>
    <p:sldId id="3004" r:id="rId4"/>
    <p:sldId id="3005" r:id="rId5"/>
    <p:sldId id="786" r:id="rId6"/>
    <p:sldId id="782" r:id="rId7"/>
    <p:sldId id="384" r:id="rId8"/>
    <p:sldId id="499" r:id="rId9"/>
    <p:sldId id="500" r:id="rId10"/>
    <p:sldId id="3003" r:id="rId11"/>
    <p:sldId id="491" r:id="rId12"/>
    <p:sldId id="2997" r:id="rId13"/>
    <p:sldId id="401" r:id="rId14"/>
    <p:sldId id="398" r:id="rId15"/>
    <p:sldId id="396" r:id="rId16"/>
    <p:sldId id="790" r:id="rId17"/>
    <p:sldId id="781" r:id="rId18"/>
    <p:sldId id="2953" r:id="rId19"/>
    <p:sldId id="265" r:id="rId20"/>
    <p:sldId id="2962" r:id="rId21"/>
    <p:sldId id="2999" r:id="rId22"/>
    <p:sldId id="474" r:id="rId23"/>
    <p:sldId id="2991" r:id="rId24"/>
  </p:sldIdLst>
  <p:sldSz cx="9144000" cy="5143500" type="screen16x9"/>
  <p:notesSz cx="6858000" cy="169545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Default Section" id="{A29C667A-8E5D-3545-A92B-5E306CDC534B}">
          <p14:sldIdLst>
            <p14:sldId id="791"/>
            <p14:sldId id="789"/>
            <p14:sldId id="3004"/>
            <p14:sldId id="3005"/>
            <p14:sldId id="786"/>
            <p14:sldId id="782"/>
            <p14:sldId id="384"/>
            <p14:sldId id="499"/>
            <p14:sldId id="500"/>
            <p14:sldId id="3003"/>
            <p14:sldId id="491"/>
            <p14:sldId id="2997"/>
            <p14:sldId id="401"/>
            <p14:sldId id="398"/>
            <p14:sldId id="396"/>
            <p14:sldId id="790"/>
            <p14:sldId id="781"/>
          </p14:sldIdLst>
        </p14:section>
        <p14:section name="Grades 6-12 Courses" id="{F4451E6B-47A1-064A-A00E-458988415EDA}">
          <p14:sldIdLst>
            <p14:sldId id="2953"/>
            <p14:sldId id="265"/>
          </p14:sldIdLst>
        </p14:section>
        <p14:section name="Calvert Learning K-5" id="{ED5D5879-3F0E-5C41-BDCE-A0D03D25E00A}">
          <p14:sldIdLst>
            <p14:sldId id="2962"/>
            <p14:sldId id="2999"/>
            <p14:sldId id="474"/>
          </p14:sldIdLst>
        </p14:section>
        <p14:section name="Social Emotional Learning" id="{EC730EE7-9B85-824C-B965-DB541865CDA2}">
          <p14:sldIdLst>
            <p14:sldId id="299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ds, Edson" initials="OE" lastIdx="3" clrIdx="0"/>
  <p:cmAuthor id="1" name="Teresa Tirabassi" initials="" lastIdx="0" clrIdx="1"/>
  <p:cmAuthor id="2" name="Vangalis, Matthew" initials="VM" lastIdx="5" clrIdx="2"/>
  <p:cmAuthor id="3" name="Tirabassi, Teresa" initials="TT" lastIdx="10" clrIdx="3"/>
  <p:cmAuthor id="4" name="Vangalis, Matthew" initials="VM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797"/>
    <a:srgbClr val="0F3385"/>
    <a:srgbClr val="0E549C"/>
    <a:srgbClr val="0F549C"/>
    <a:srgbClr val="1059A4"/>
    <a:srgbClr val="009EDB"/>
    <a:srgbClr val="ED0C6E"/>
    <a:srgbClr val="DB7F32"/>
    <a:srgbClr val="3F6E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7"/>
    <p:restoredTop sz="93762"/>
  </p:normalViewPr>
  <p:slideViewPr>
    <p:cSldViewPr snapToGrid="0">
      <p:cViewPr varScale="1">
        <p:scale>
          <a:sx n="44" d="100"/>
          <a:sy n="44" d="100"/>
        </p:scale>
        <p:origin x="216" y="11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5320" y="26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spPr>
            <a:solidFill>
              <a:srgbClr val="00B0F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2-0E0A-7D4B-BBEE-3624B0992E1C}"/>
              </c:ext>
            </c:extLst>
          </c:dPt>
          <c:dPt>
            <c:idx val="1"/>
            <c:bubble3D val="0"/>
            <c:spPr>
              <a:solidFill>
                <a:schemeClr val="bg1">
                  <a:lumMod val="85000"/>
                </a:schemeClr>
              </a:solidFill>
              <a:ln w="19050">
                <a:noFill/>
              </a:ln>
              <a:effectLst>
                <a:outerShdw blurRad="50800" dist="50800" dir="5400000" algn="ctr" rotWithShape="0">
                  <a:schemeClr val="bg2">
                    <a:lumMod val="90000"/>
                  </a:schemeClr>
                </a:outerShdw>
              </a:effectLst>
            </c:spPr>
            <c:extLst>
              <c:ext xmlns:c16="http://schemas.microsoft.com/office/drawing/2014/chart" uri="{C3380CC4-5D6E-409C-BE32-E72D297353CC}">
                <c16:uniqueId val="{00000003-0E0A-7D4B-BBEE-3624B0992E1C}"/>
              </c:ext>
            </c:extLst>
          </c:dPt>
          <c:cat>
            <c:strRef>
              <c:f>Sheet1!$A$2:$A$3</c:f>
              <c:strCache>
                <c:ptCount val="2"/>
                <c:pt idx="0">
                  <c:v>1st Qtr</c:v>
                </c:pt>
                <c:pt idx="1">
                  <c:v>2nd Qtr</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0-0E0A-7D4B-BBEE-3624B0992E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cs typeface="+mn-cs"/>
              </a:defRPr>
            </a:lvl1pPr>
          </a:lstStyle>
          <a:p>
            <a:pPr>
              <a:defRPr/>
            </a:pPr>
            <a:endParaRPr lang="en-US"/>
          </a:p>
        </p:txBody>
      </p:sp>
      <p:sp>
        <p:nvSpPr>
          <p:cNvPr id="6861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mn-ea"/>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mn-ea"/>
                <a:cs typeface="+mn-cs"/>
              </a:defRPr>
            </a:lvl1pPr>
          </a:lstStyle>
          <a:p>
            <a:pPr>
              <a:defRPr/>
            </a:pPr>
            <a:endParaRPr lang="en-US"/>
          </a:p>
        </p:txBody>
      </p:sp>
      <p:sp>
        <p:nvSpPr>
          <p:cNvPr id="6861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8E59BBE1-0779-B647-A620-DFD4E303A49C}" type="slidenum">
              <a:rPr lang="en-US"/>
              <a:pPr>
                <a:defRPr/>
              </a:pPr>
              <a:t>‹#›</a:t>
            </a:fld>
            <a:endParaRPr lang="en-US"/>
          </a:p>
        </p:txBody>
      </p:sp>
    </p:spTree>
    <p:extLst>
      <p:ext uri="{BB962C8B-B14F-4D97-AF65-F5344CB8AC3E}">
        <p14:creationId xmlns:p14="http://schemas.microsoft.com/office/powerpoint/2010/main" val="3579919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A57F7977-DCEA-8144-945D-3ADFEBEA7CE2}" type="slidenum">
              <a:rPr lang="en-US"/>
              <a:pPr>
                <a:defRPr/>
              </a:pPr>
              <a:t>‹#›</a:t>
            </a:fld>
            <a:endParaRPr lang="en-US"/>
          </a:p>
        </p:txBody>
      </p:sp>
    </p:spTree>
    <p:extLst>
      <p:ext uri="{BB962C8B-B14F-4D97-AF65-F5344CB8AC3E}">
        <p14:creationId xmlns:p14="http://schemas.microsoft.com/office/powerpoint/2010/main" val="37409464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1</a:t>
            </a:fld>
            <a:endParaRPr lang="en-US"/>
          </a:p>
        </p:txBody>
      </p:sp>
    </p:spTree>
    <p:extLst>
      <p:ext uri="{BB962C8B-B14F-4D97-AF65-F5344CB8AC3E}">
        <p14:creationId xmlns:p14="http://schemas.microsoft.com/office/powerpoint/2010/main" val="234282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hold our teachers to a high standard, and the impact they have on students is big part of that. To maintain quality and to ensure that we are always improving on our ability to meet the needs of all students, we survey our students at the end of each course. Here are just a few quotes that students shared about their teachers.</a:t>
            </a:r>
          </a:p>
        </p:txBody>
      </p:sp>
      <p:sp>
        <p:nvSpPr>
          <p:cNvPr id="4" name="Slide Number Placeholder 3"/>
          <p:cNvSpPr>
            <a:spLocks noGrp="1"/>
          </p:cNvSpPr>
          <p:nvPr>
            <p:ph type="sldNum" sz="quarter" idx="5"/>
          </p:nvPr>
        </p:nvSpPr>
        <p:spPr/>
        <p:txBody>
          <a:bodyPr/>
          <a:lstStyle/>
          <a:p>
            <a:fld id="{4B4B0524-134D-48C5-86EB-ADC048321E5C}" type="slidenum">
              <a:rPr lang="en-US" smtClean="0"/>
              <a:pPr/>
              <a:t>12</a:t>
            </a:fld>
            <a:endParaRPr lang="en-US"/>
          </a:p>
        </p:txBody>
      </p:sp>
    </p:spTree>
    <p:extLst>
      <p:ext uri="{BB962C8B-B14F-4D97-AF65-F5344CB8AC3E}">
        <p14:creationId xmlns:p14="http://schemas.microsoft.com/office/powerpoint/2010/main" val="348148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gn="l" fontAlgn="base">
              <a:lnSpc>
                <a:spcPct val="100000"/>
              </a:lnSpc>
              <a:buFontTx/>
              <a:buNone/>
            </a:pPr>
            <a:r>
              <a:rPr lang="en-US" b="1" dirty="0"/>
              <a:t>The Student Toolbar </a:t>
            </a:r>
            <a:r>
              <a:rPr lang="en-US" b="0" dirty="0"/>
              <a:t>is an important part of </a:t>
            </a:r>
            <a:r>
              <a:rPr lang="en-US" b="0" dirty="0" err="1"/>
              <a:t>Edmentum’s</a:t>
            </a:r>
            <a:r>
              <a:rPr lang="en-US" b="0" dirty="0"/>
              <a:t> in-product commitment to student success. Each tool is designed to promote student engagement and course content retention; student accommodations like translation tools and Click-to-Speak can also be accessed from the Student Toolbar.</a:t>
            </a:r>
          </a:p>
          <a:p>
            <a:pPr marL="171450" indent="-171450" algn="l" fontAlgn="base">
              <a:lnSpc>
                <a:spcPct val="100000"/>
              </a:lnSpc>
              <a:buFontTx/>
              <a:buChar char="-"/>
            </a:pPr>
            <a:endParaRPr lang="en-US" b="1" dirty="0"/>
          </a:p>
          <a:p>
            <a:pPr marL="171450" indent="-171450" algn="l" fontAlgn="base">
              <a:lnSpc>
                <a:spcPct val="100000"/>
              </a:lnSpc>
              <a:buFontTx/>
              <a:buChar char="-"/>
            </a:pPr>
            <a:r>
              <a:rPr lang="en-US" b="1" dirty="0"/>
              <a:t>Highlighter:</a:t>
            </a:r>
            <a:r>
              <a:rPr lang="en-US" b="1" baseline="0" dirty="0"/>
              <a:t> </a:t>
            </a:r>
            <a:r>
              <a:rPr lang="en-US" b="0" i="0" baseline="0" dirty="0">
                <a:solidFill>
                  <a:srgbClr val="000000"/>
                </a:solidFill>
                <a:effectLst/>
                <a:latin typeface="avenir_lt_std_55_romanregular"/>
              </a:rPr>
              <a:t>The ability to h</a:t>
            </a:r>
            <a:r>
              <a:rPr lang="en-US" b="0" i="0" dirty="0">
                <a:solidFill>
                  <a:srgbClr val="000000"/>
                </a:solidFill>
                <a:effectLst/>
                <a:latin typeface="avenir_lt_std_55_romanregular"/>
              </a:rPr>
              <a:t>ighlight text supports student reading and retention. It also supports learners as they review and study. </a:t>
            </a:r>
            <a:endParaRPr lang="en-US" dirty="0"/>
          </a:p>
          <a:p>
            <a:pPr marL="171450" lvl="0" indent="-171450" algn="l" fontAlgn="base">
              <a:lnSpc>
                <a:spcPct val="100000"/>
              </a:lnSpc>
              <a:buFontTx/>
              <a:buChar char="-"/>
            </a:pPr>
            <a:r>
              <a:rPr lang="en-US" b="1" dirty="0"/>
              <a:t>Lesson Resources: </a:t>
            </a:r>
            <a:r>
              <a:rPr lang="en-US" b="0" i="0" dirty="0">
                <a:solidFill>
                  <a:srgbClr val="000000"/>
                </a:solidFill>
                <a:effectLst/>
                <a:latin typeface="avenir_lt_std_55_romanregular"/>
              </a:rPr>
              <a:t>Lesson Resources feature a glossary of course terminology and </a:t>
            </a:r>
            <a:r>
              <a:rPr lang="en-US" b="1" i="0" dirty="0">
                <a:solidFill>
                  <a:srgbClr val="000000"/>
                </a:solidFill>
                <a:effectLst/>
                <a:latin typeface="avenir_lt_std_55_romanregular"/>
              </a:rPr>
              <a:t>Guided Notes</a:t>
            </a:r>
            <a:r>
              <a:rPr lang="en-US" b="0" i="0" dirty="0">
                <a:solidFill>
                  <a:srgbClr val="000000"/>
                </a:solidFill>
                <a:effectLst/>
                <a:latin typeface="avenir_lt_std_55_romanregular"/>
              </a:rPr>
              <a:t>. </a:t>
            </a:r>
            <a:r>
              <a:rPr lang="en-US" b="0" i="1" dirty="0">
                <a:solidFill>
                  <a:srgbClr val="000000"/>
                </a:solidFill>
                <a:effectLst/>
                <a:latin typeface="avenir_lt_std_55_romanregular"/>
              </a:rPr>
              <a:t>We are currently in the process of adding Guided Notes to more courses. </a:t>
            </a:r>
          </a:p>
          <a:p>
            <a:pPr marL="628650" lvl="1" indent="-171450" algn="l" fontAlgn="base">
              <a:lnSpc>
                <a:spcPct val="100000"/>
              </a:lnSpc>
              <a:buFontTx/>
              <a:buChar char="-"/>
            </a:pPr>
            <a:r>
              <a:rPr lang="en-US" b="1" dirty="0"/>
              <a:t>Guided Notes </a:t>
            </a:r>
            <a:r>
              <a:rPr lang="en-US" dirty="0"/>
              <a:t>support student engagement in courses by providing a format to organize, understand, and apply lesson objectives. This can help students retain content better and improve outcomes on mastery tests.</a:t>
            </a:r>
            <a:endParaRPr lang="en-US" b="0" i="1" dirty="0">
              <a:solidFill>
                <a:srgbClr val="000000"/>
              </a:solidFill>
              <a:effectLst/>
              <a:latin typeface="avenir_lt_std_55_romanregular"/>
            </a:endParaRPr>
          </a:p>
          <a:p>
            <a:pPr marL="171450" lvl="0" indent="-171450" algn="l" fontAlgn="base">
              <a:lnSpc>
                <a:spcPct val="100000"/>
              </a:lnSpc>
              <a:buFontTx/>
              <a:buChar char="-"/>
            </a:pPr>
            <a:r>
              <a:rPr lang="en-US" b="1" dirty="0"/>
              <a:t>Click</a:t>
            </a:r>
            <a:r>
              <a:rPr lang="en-US" b="1" baseline="0" dirty="0"/>
              <a:t> to Speak: </a:t>
            </a:r>
            <a:r>
              <a:rPr lang="en-US" sz="1200" b="0" i="0" kern="1200" dirty="0">
                <a:solidFill>
                  <a:schemeClr val="tx1"/>
                </a:solidFill>
                <a:effectLst/>
                <a:latin typeface="+mn-lt"/>
                <a:ea typeface="+mn-ea"/>
                <a:cs typeface="+mn-cs"/>
              </a:rPr>
              <a:t>Many students benefit from the ability to go back and hear things repeated, or visually see sentences and words highlighted while spoken aloud. Click to Speak is another option that makes these learning accommodations available to students.</a:t>
            </a:r>
          </a:p>
          <a:p>
            <a:pPr marL="171450" indent="-171450" fontAlgn="base">
              <a:lnSpc>
                <a:spcPct val="100000"/>
              </a:lnSpc>
              <a:buFontTx/>
              <a:buChar char="-"/>
            </a:pPr>
            <a:r>
              <a:rPr lang="en-US" sz="1200" b="1" i="0" kern="1200" dirty="0">
                <a:solidFill>
                  <a:schemeClr val="tx1"/>
                </a:solidFill>
                <a:effectLst/>
                <a:latin typeface="+mn-lt"/>
                <a:ea typeface="+mn-ea"/>
                <a:cs typeface="+mn-cs"/>
              </a:rPr>
              <a:t>Translation</a:t>
            </a:r>
            <a:r>
              <a:rPr lang="en-US" sz="1200" b="1" i="0" kern="1200" baseline="0" dirty="0">
                <a:solidFill>
                  <a:schemeClr val="tx1"/>
                </a:solidFill>
                <a:effectLst/>
                <a:latin typeface="+mn-lt"/>
                <a:ea typeface="+mn-ea"/>
                <a:cs typeface="+mn-cs"/>
              </a:rPr>
              <a:t> Tools: </a:t>
            </a:r>
            <a:r>
              <a:rPr lang="en-US" b="0" i="0" dirty="0" err="1">
                <a:solidFill>
                  <a:srgbClr val="000000"/>
                </a:solidFill>
                <a:effectLst/>
                <a:latin typeface="avenir_lt_std_55_romanregular"/>
              </a:rPr>
              <a:t>Edmentum’s</a:t>
            </a:r>
            <a:r>
              <a:rPr lang="en-US" b="0" i="0" dirty="0">
                <a:solidFill>
                  <a:srgbClr val="000000"/>
                </a:solidFill>
                <a:effectLst/>
                <a:latin typeface="avenir_lt_std_55_romanregular"/>
              </a:rPr>
              <a:t> Translation Tools support </a:t>
            </a:r>
            <a:r>
              <a:rPr lang="en-US" b="1" i="0" dirty="0">
                <a:solidFill>
                  <a:srgbClr val="000000"/>
                </a:solidFill>
                <a:effectLst/>
                <a:latin typeface="avenir_lt_std_55_romanregular"/>
              </a:rPr>
              <a:t>18</a:t>
            </a:r>
            <a:r>
              <a:rPr lang="en-US" b="0" i="0" dirty="0">
                <a:solidFill>
                  <a:srgbClr val="000000"/>
                </a:solidFill>
                <a:effectLst/>
                <a:latin typeface="avenir_lt_std_55_romanregular"/>
              </a:rPr>
              <a:t> languages, and offer your English language learners the ability to translate content as needed while progressing toward English language proficiency. </a:t>
            </a: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4B4B0524-134D-48C5-86EB-ADC048321E5C}" type="slidenum">
              <a:rPr lang="en-US" smtClean="0"/>
              <a:pPr/>
              <a:t>13</a:t>
            </a:fld>
            <a:endParaRPr lang="en-US"/>
          </a:p>
        </p:txBody>
      </p:sp>
    </p:spTree>
    <p:extLst>
      <p:ext uri="{BB962C8B-B14F-4D97-AF65-F5344CB8AC3E}">
        <p14:creationId xmlns:p14="http://schemas.microsoft.com/office/powerpoint/2010/main" val="74138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avenir_lt_std_55_romanregular"/>
              </a:rPr>
              <a:t>Rigorous content comes from activities that:</a:t>
            </a:r>
          </a:p>
          <a:p>
            <a:pPr algn="l" fontAlgn="base">
              <a:buFont typeface="Arial" panose="020B0604020202020204" pitchFamily="34" charset="0"/>
              <a:buChar char="•"/>
            </a:pPr>
            <a:r>
              <a:rPr lang="en-US" b="0" i="0" dirty="0">
                <a:solidFill>
                  <a:srgbClr val="000000"/>
                </a:solidFill>
                <a:effectLst/>
                <a:latin typeface="inherit"/>
              </a:rPr>
              <a:t>Provide foundational knowledge and illustrate key concepts</a:t>
            </a:r>
          </a:p>
          <a:p>
            <a:pPr algn="l" fontAlgn="base">
              <a:buFont typeface="Arial" panose="020B0604020202020204" pitchFamily="34" charset="0"/>
              <a:buChar char="•"/>
            </a:pPr>
            <a:r>
              <a:rPr lang="en-US" b="0" i="0" dirty="0">
                <a:solidFill>
                  <a:srgbClr val="000000"/>
                </a:solidFill>
                <a:effectLst/>
                <a:latin typeface="inherit"/>
              </a:rPr>
              <a:t>Require application of knowledge to real-world situations</a:t>
            </a:r>
          </a:p>
          <a:p>
            <a:pPr algn="l" fontAlgn="base">
              <a:buFont typeface="Arial" panose="020B0604020202020204" pitchFamily="34" charset="0"/>
              <a:buChar char="•"/>
            </a:pPr>
            <a:r>
              <a:rPr lang="en-US" b="0" i="0" dirty="0">
                <a:solidFill>
                  <a:srgbClr val="000000"/>
                </a:solidFill>
                <a:effectLst/>
                <a:latin typeface="inherit"/>
              </a:rPr>
              <a:t>Engage students in higher-order thinking</a:t>
            </a:r>
          </a:p>
          <a:p>
            <a:pPr algn="l" fontAlgn="base">
              <a:buFont typeface="Arial" panose="020B0604020202020204" pitchFamily="34" charset="0"/>
              <a:buChar char="•"/>
            </a:pPr>
            <a:r>
              <a:rPr lang="en-US" b="0" i="0" dirty="0">
                <a:solidFill>
                  <a:srgbClr val="000000"/>
                </a:solidFill>
                <a:effectLst/>
                <a:latin typeface="inherit"/>
              </a:rPr>
              <a:t>Include assessments that demonstrate deep understanding </a:t>
            </a:r>
          </a:p>
          <a:p>
            <a:endParaRPr lang="en-US" dirty="0"/>
          </a:p>
        </p:txBody>
      </p:sp>
      <p:sp>
        <p:nvSpPr>
          <p:cNvPr id="4" name="Slide Number Placeholder 3"/>
          <p:cNvSpPr>
            <a:spLocks noGrp="1"/>
          </p:cNvSpPr>
          <p:nvPr>
            <p:ph type="sldNum" sz="quarter" idx="10"/>
          </p:nvPr>
        </p:nvSpPr>
        <p:spPr/>
        <p:txBody>
          <a:bodyPr/>
          <a:lstStyle/>
          <a:p>
            <a:fld id="{4B4B0524-134D-48C5-86EB-ADC048321E5C}" type="slidenum">
              <a:rPr lang="en-US" smtClean="0"/>
              <a:pPr/>
              <a:t>14</a:t>
            </a:fld>
            <a:endParaRPr lang="en-US"/>
          </a:p>
        </p:txBody>
      </p:sp>
    </p:spTree>
    <p:extLst>
      <p:ext uri="{BB962C8B-B14F-4D97-AF65-F5344CB8AC3E}">
        <p14:creationId xmlns:p14="http://schemas.microsoft.com/office/powerpoint/2010/main" val="39174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Communication is key in any learning environment. With </a:t>
            </a:r>
            <a:r>
              <a:rPr lang="en-US" sz="1200" b="0" i="0" kern="1200" dirty="0" err="1">
                <a:solidFill>
                  <a:schemeClr val="tx1"/>
                </a:solidFill>
                <a:effectLst/>
                <a:latin typeface="+mn-lt"/>
                <a:ea typeface="+mn-ea"/>
                <a:cs typeface="+mn-cs"/>
              </a:rPr>
              <a:t>Edmentum’s</a:t>
            </a:r>
            <a:r>
              <a:rPr lang="en-US" sz="1200" b="0" i="0" kern="1200" dirty="0">
                <a:solidFill>
                  <a:schemeClr val="tx1"/>
                </a:solidFill>
                <a:effectLst/>
                <a:latin typeface="+mn-lt"/>
                <a:ea typeface="+mn-ea"/>
                <a:cs typeface="+mn-cs"/>
              </a:rPr>
              <a:t> Unit &amp; Course Activities, students can submit work for review prior to finalization, giving educators the opportunity to read questions or comments from learners on their work in progress and provide feedback while changes can still be made. This allows educators to communicate directly with students within their actual graded activity and creates a record of all comments back and forth.</a:t>
            </a:r>
            <a:br>
              <a:rPr lang="en-US" dirty="0"/>
            </a:br>
            <a:endParaRPr lang="en-US" dirty="0"/>
          </a:p>
        </p:txBody>
      </p:sp>
      <p:sp>
        <p:nvSpPr>
          <p:cNvPr id="4" name="Slide Number Placeholder 3"/>
          <p:cNvSpPr>
            <a:spLocks noGrp="1"/>
          </p:cNvSpPr>
          <p:nvPr>
            <p:ph type="sldNum" sz="quarter" idx="10"/>
          </p:nvPr>
        </p:nvSpPr>
        <p:spPr/>
        <p:txBody>
          <a:bodyPr/>
          <a:lstStyle/>
          <a:p>
            <a:fld id="{4B4B0524-134D-48C5-86EB-ADC048321E5C}" type="slidenum">
              <a:rPr lang="en-US" smtClean="0"/>
              <a:pPr/>
              <a:t>15</a:t>
            </a:fld>
            <a:endParaRPr lang="en-US"/>
          </a:p>
        </p:txBody>
      </p:sp>
    </p:spTree>
    <p:extLst>
      <p:ext uri="{BB962C8B-B14F-4D97-AF65-F5344CB8AC3E}">
        <p14:creationId xmlns:p14="http://schemas.microsoft.com/office/powerpoint/2010/main" val="16372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latin typeface="avenir_lt_std_55_romanregular"/>
              </a:rPr>
              <a:t>As with any other aspect of education, at the core of quality content development is a team of knowledgeable and dedicated people. At Edmentum, we are proud to have built a curriculum team of experts in a variety of subjects who have thousands of years in total of combined real classroom teaching and technology experience behind them and who understand what good instructional strategies look like.</a:t>
            </a:r>
          </a:p>
          <a:p>
            <a:pPr marL="0" indent="0">
              <a:buFont typeface="Arial" panose="020B0604020202020204" pitchFamily="34" charset="0"/>
              <a:buNone/>
            </a:pPr>
            <a:endParaRPr lang="en-US" b="0" i="0" dirty="0">
              <a:solidFill>
                <a:srgbClr val="000000"/>
              </a:solidFill>
              <a:effectLst/>
              <a:latin typeface="avenir_lt_std_55_romanregula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B0524-134D-48C5-86EB-ADC048321E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16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B0524-134D-48C5-86EB-ADC048321E5C}" type="slidenum">
              <a:rPr lang="en-US" smtClean="0"/>
              <a:pPr/>
              <a:t>19</a:t>
            </a:fld>
            <a:endParaRPr lang="en-US"/>
          </a:p>
        </p:txBody>
      </p:sp>
    </p:spTree>
    <p:extLst>
      <p:ext uri="{BB962C8B-B14F-4D97-AF65-F5344CB8AC3E}">
        <p14:creationId xmlns:p14="http://schemas.microsoft.com/office/powerpoint/2010/main" val="35451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 is Calvert? Calvert is a project-based digital curriculum for K-5 ELA, Math, Science, and Social Studies</a:t>
            </a:r>
          </a:p>
          <a:p>
            <a:r>
              <a:rPr lang="en-US" dirty="0"/>
              <a:t>Use Calvert as your digital curriculum tool in order to:</a:t>
            </a:r>
          </a:p>
          <a:p>
            <a:r>
              <a:rPr lang="en-US" dirty="0"/>
              <a:t>Develop critical thinking skills through high-quality project-based curriculum</a:t>
            </a:r>
          </a:p>
          <a:p>
            <a:r>
              <a:rPr lang="en-US" dirty="0"/>
              <a:t>Engage students with a digital experience from anywhere with an Internet connection</a:t>
            </a:r>
          </a:p>
          <a:p>
            <a:r>
              <a:rPr lang="en-US" dirty="0"/>
              <a:t>Promote lifelong skills including creative problem solving, independent thinking, and the application of knowledge in real-world situations</a:t>
            </a:r>
          </a:p>
          <a:p>
            <a:r>
              <a:rPr lang="en-US" dirty="0"/>
              <a:t>Improve learning and retention with research-based curriculum and a cohesive intuitive framework</a:t>
            </a:r>
          </a:p>
          <a:p>
            <a:endParaRPr lang="en-US" dirty="0"/>
          </a:p>
        </p:txBody>
      </p:sp>
      <p:sp>
        <p:nvSpPr>
          <p:cNvPr id="4" name="Slide Number Placeholder 3"/>
          <p:cNvSpPr>
            <a:spLocks noGrp="1"/>
          </p:cNvSpPr>
          <p:nvPr>
            <p:ph type="sldNum" sz="quarter" idx="5"/>
          </p:nvPr>
        </p:nvSpPr>
        <p:spPr/>
        <p:txBody>
          <a:bodyPr/>
          <a:lstStyle/>
          <a:p>
            <a:fld id="{4B4B0524-134D-48C5-86EB-ADC048321E5C}" type="slidenum">
              <a:rPr lang="en-US" smtClean="0"/>
              <a:pPr/>
              <a:t>20</a:t>
            </a:fld>
            <a:endParaRPr lang="en-US"/>
          </a:p>
        </p:txBody>
      </p:sp>
    </p:spTree>
    <p:extLst>
      <p:ext uri="{BB962C8B-B14F-4D97-AF65-F5344CB8AC3E}">
        <p14:creationId xmlns:p14="http://schemas.microsoft.com/office/powerpoint/2010/main" val="334659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What is Calvert? Calvert is a project-based digital curriculum for K-5 ELA, Math, Science, and Social Studies</a:t>
            </a:r>
          </a:p>
          <a:p>
            <a:r>
              <a:rPr lang="en-US"/>
              <a:t>Use Calvert as your digital curriculum tool in order to:</a:t>
            </a:r>
          </a:p>
          <a:p>
            <a:r>
              <a:rPr lang="en-US"/>
              <a:t>Develop critical thinking skills through high-quality project-based curriculum</a:t>
            </a:r>
          </a:p>
          <a:p>
            <a:r>
              <a:rPr lang="en-US"/>
              <a:t>Engage students with a digital experience from anywhere with an Internet connection</a:t>
            </a:r>
          </a:p>
          <a:p>
            <a:r>
              <a:rPr lang="en-US"/>
              <a:t>Promote lifelong skills including creative problem solving, independent thinking, and the application of knowledge in real-world situations</a:t>
            </a:r>
          </a:p>
          <a:p>
            <a:r>
              <a:rPr lang="en-US"/>
              <a:t>Improve learning and retention with research-based curriculum and a cohesive intuitive framework</a:t>
            </a:r>
          </a:p>
          <a:p>
            <a:endParaRPr lang="en-US"/>
          </a:p>
        </p:txBody>
      </p:sp>
      <p:sp>
        <p:nvSpPr>
          <p:cNvPr id="4" name="Slide Number Placeholder 3"/>
          <p:cNvSpPr>
            <a:spLocks noGrp="1"/>
          </p:cNvSpPr>
          <p:nvPr>
            <p:ph type="sldNum" sz="quarter" idx="5"/>
          </p:nvPr>
        </p:nvSpPr>
        <p:spPr/>
        <p:txBody>
          <a:bodyPr/>
          <a:lstStyle/>
          <a:p>
            <a:fld id="{4B4B0524-134D-48C5-86EB-ADC048321E5C}" type="slidenum">
              <a:rPr lang="en-US" smtClean="0"/>
              <a:pPr/>
              <a:t>21</a:t>
            </a:fld>
            <a:endParaRPr lang="en-US"/>
          </a:p>
        </p:txBody>
      </p:sp>
    </p:spTree>
    <p:extLst>
      <p:ext uri="{BB962C8B-B14F-4D97-AF65-F5344CB8AC3E}">
        <p14:creationId xmlns:p14="http://schemas.microsoft.com/office/powerpoint/2010/main" val="250374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exploring the scientific challenges of colonizing a new planet (e.g., atmosphere, food, impact of gravity) students learn how to conduct and organize research, collaborate as a group, and produce a quality solution proposal.</a:t>
            </a:r>
          </a:p>
        </p:txBody>
      </p:sp>
      <p:sp>
        <p:nvSpPr>
          <p:cNvPr id="4" name="Slide Number Placeholder 3"/>
          <p:cNvSpPr>
            <a:spLocks noGrp="1"/>
          </p:cNvSpPr>
          <p:nvPr>
            <p:ph type="sldNum" sz="quarter" idx="10"/>
          </p:nvPr>
        </p:nvSpPr>
        <p:spPr/>
        <p:txBody>
          <a:bodyPr/>
          <a:lstStyle/>
          <a:p>
            <a:fld id="{4B4B0524-134D-48C5-86EB-ADC048321E5C}" type="slidenum">
              <a:rPr lang="en-US" smtClean="0"/>
              <a:pPr/>
              <a:t>22</a:t>
            </a:fld>
            <a:endParaRPr lang="en-US"/>
          </a:p>
        </p:txBody>
      </p:sp>
    </p:spTree>
    <p:extLst>
      <p:ext uri="{BB962C8B-B14F-4D97-AF65-F5344CB8AC3E}">
        <p14:creationId xmlns:p14="http://schemas.microsoft.com/office/powerpoint/2010/main" val="279924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about BASE</a:t>
            </a:r>
          </a:p>
          <a:p>
            <a:endParaRPr lang="en-US" dirty="0"/>
          </a:p>
        </p:txBody>
      </p:sp>
      <p:sp>
        <p:nvSpPr>
          <p:cNvPr id="4" name="Slide Number Placeholder 3"/>
          <p:cNvSpPr>
            <a:spLocks noGrp="1"/>
          </p:cNvSpPr>
          <p:nvPr>
            <p:ph type="sldNum" sz="quarter" idx="5"/>
          </p:nvPr>
        </p:nvSpPr>
        <p:spPr/>
        <p:txBody>
          <a:bodyPr/>
          <a:lstStyle/>
          <a:p>
            <a:fld id="{4B4B0524-134D-48C5-86EB-ADC048321E5C}" type="slidenum">
              <a:rPr lang="en-US" smtClean="0"/>
              <a:pPr/>
              <a:t>23</a:t>
            </a:fld>
            <a:endParaRPr lang="en-US"/>
          </a:p>
        </p:txBody>
      </p:sp>
    </p:spTree>
    <p:extLst>
      <p:ext uri="{BB962C8B-B14F-4D97-AF65-F5344CB8AC3E}">
        <p14:creationId xmlns:p14="http://schemas.microsoft.com/office/powerpoint/2010/main" val="337235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2</a:t>
            </a:fld>
            <a:endParaRPr lang="en-US"/>
          </a:p>
        </p:txBody>
      </p:sp>
    </p:spTree>
    <p:extLst>
      <p:ext uri="{BB962C8B-B14F-4D97-AF65-F5344CB8AC3E}">
        <p14:creationId xmlns:p14="http://schemas.microsoft.com/office/powerpoint/2010/main" val="359545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3</a:t>
            </a:fld>
            <a:endParaRPr lang="en-US"/>
          </a:p>
        </p:txBody>
      </p:sp>
    </p:spTree>
    <p:extLst>
      <p:ext uri="{BB962C8B-B14F-4D97-AF65-F5344CB8AC3E}">
        <p14:creationId xmlns:p14="http://schemas.microsoft.com/office/powerpoint/2010/main" val="368983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charset="0"/>
                <a:cs typeface="ヒラギノ角ゴ Pro W3" charset="0"/>
              </a:rPr>
              <a:t>If your son or daughter enjoys a non-traditional learning environment, wants a flexible schedule, is ahead or behind in their studies, learns at a different pace than their peers, or wants a more individualized approach to learning, our program featuring Edmentum’s EdOptions Academy may be the answer. These courses allow students to work at their own pace. </a:t>
            </a:r>
            <a:endParaRPr lang="en-US" dirty="0"/>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5</a:t>
            </a:fld>
            <a:endParaRPr lang="en-US"/>
          </a:p>
        </p:txBody>
      </p:sp>
    </p:spTree>
    <p:extLst>
      <p:ext uri="{BB962C8B-B14F-4D97-AF65-F5344CB8AC3E}">
        <p14:creationId xmlns:p14="http://schemas.microsoft.com/office/powerpoint/2010/main" val="181085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6</a:t>
            </a:fld>
            <a:endParaRPr lang="en-US"/>
          </a:p>
        </p:txBody>
      </p:sp>
    </p:spTree>
    <p:extLst>
      <p:ext uri="{BB962C8B-B14F-4D97-AF65-F5344CB8AC3E}">
        <p14:creationId xmlns:p14="http://schemas.microsoft.com/office/powerpoint/2010/main" val="68289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Edmentum is the leader in standards-based online curricula and providing learners with engaging, meaningful online experiences. </a:t>
            </a:r>
          </a:p>
          <a:p>
            <a:r>
              <a:rPr lang="en-US" dirty="0"/>
              <a:t>Tens of thousands of schools and districts offer Edmentum courses to their students in schools and through virtual learning settings.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4B0524-134D-48C5-86EB-ADC048321E5C}" type="slidenum">
              <a:rPr lang="en-US" smtClean="0"/>
              <a:pPr/>
              <a:t>7</a:t>
            </a:fld>
            <a:endParaRPr lang="en-US"/>
          </a:p>
        </p:txBody>
      </p:sp>
    </p:spTree>
    <p:extLst>
      <p:ext uri="{BB962C8B-B14F-4D97-AF65-F5344CB8AC3E}">
        <p14:creationId xmlns:p14="http://schemas.microsoft.com/office/powerpoint/2010/main" val="51723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Delete sections according to the catalog your program follows. You can provide a link to the catalog your school will be implementing by visiting our catalog page (https://</a:t>
            </a:r>
            <a:r>
              <a:rPr lang="en-US" dirty="0" err="1"/>
              <a:t>www.edmentum.com</a:t>
            </a:r>
            <a:r>
              <a:rPr lang="en-US" dirty="0"/>
              <a:t>/course-catalog) and selecting the options for your school’s state, grade level and course libraries. </a:t>
            </a:r>
          </a:p>
          <a:p>
            <a:endParaRPr lang="en-US" dirty="0"/>
          </a:p>
        </p:txBody>
      </p:sp>
      <p:sp>
        <p:nvSpPr>
          <p:cNvPr id="4" name="Slide Number Placeholder 3"/>
          <p:cNvSpPr>
            <a:spLocks noGrp="1"/>
          </p:cNvSpPr>
          <p:nvPr>
            <p:ph type="sldNum" sz="quarter" idx="5"/>
          </p:nvPr>
        </p:nvSpPr>
        <p:spPr/>
        <p:txBody>
          <a:bodyPr/>
          <a:lstStyle/>
          <a:p>
            <a:fld id="{4B4B0524-134D-48C5-86EB-ADC048321E5C}" type="slidenum">
              <a:rPr lang="en-US" smtClean="0"/>
              <a:pPr/>
              <a:t>8</a:t>
            </a:fld>
            <a:endParaRPr lang="en-US"/>
          </a:p>
        </p:txBody>
      </p:sp>
    </p:spTree>
    <p:extLst>
      <p:ext uri="{BB962C8B-B14F-4D97-AF65-F5344CB8AC3E}">
        <p14:creationId xmlns:p14="http://schemas.microsoft.com/office/powerpoint/2010/main" val="226050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student’s state certified teacher will be available to help answer questions and keep them motivated. </a:t>
            </a:r>
            <a:r>
              <a:rPr lang="en-US" dirty="0"/>
              <a:t>Instructors are available via Phone, email, and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as the parent will be able to access student progress and communications through and online student information system.</a:t>
            </a:r>
          </a:p>
          <a:p>
            <a:endParaRPr lang="en-US" dirty="0"/>
          </a:p>
        </p:txBody>
      </p:sp>
      <p:sp>
        <p:nvSpPr>
          <p:cNvPr id="4" name="Slide Number Placeholder 3"/>
          <p:cNvSpPr>
            <a:spLocks noGrp="1"/>
          </p:cNvSpPr>
          <p:nvPr>
            <p:ph type="sldNum" sz="quarter" idx="5"/>
          </p:nvPr>
        </p:nvSpPr>
        <p:spPr/>
        <p:txBody>
          <a:bodyPr/>
          <a:lstStyle/>
          <a:p>
            <a:fld id="{4B4B0524-134D-48C5-86EB-ADC048321E5C}" type="slidenum">
              <a:rPr lang="en-US" smtClean="0"/>
              <a:pPr/>
              <a:t>9</a:t>
            </a:fld>
            <a:endParaRPr lang="en-US"/>
          </a:p>
        </p:txBody>
      </p:sp>
    </p:spTree>
    <p:extLst>
      <p:ext uri="{BB962C8B-B14F-4D97-AF65-F5344CB8AC3E}">
        <p14:creationId xmlns:p14="http://schemas.microsoft.com/office/powerpoint/2010/main" val="356222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Unhide this slide if your implementation </a:t>
            </a:r>
            <a:r>
              <a:rPr lang="en-US"/>
              <a:t>has tutoring</a:t>
            </a:r>
            <a:endParaRPr lang="en-US" dirty="0"/>
          </a:p>
        </p:txBody>
      </p:sp>
      <p:sp>
        <p:nvSpPr>
          <p:cNvPr id="4" name="Slide Number Placeholder 3"/>
          <p:cNvSpPr>
            <a:spLocks noGrp="1"/>
          </p:cNvSpPr>
          <p:nvPr>
            <p:ph type="sldNum" sz="quarter" idx="5"/>
          </p:nvPr>
        </p:nvSpPr>
        <p:spPr/>
        <p:txBody>
          <a:bodyPr/>
          <a:lstStyle/>
          <a:p>
            <a:pPr>
              <a:defRPr/>
            </a:pPr>
            <a:fld id="{A57F7977-DCEA-8144-945D-3ADFEBEA7CE2}" type="slidenum">
              <a:rPr lang="en-US" smtClean="0"/>
              <a:pPr>
                <a:defRPr/>
              </a:pPr>
              <a:t>10</a:t>
            </a:fld>
            <a:endParaRPr lang="en-US"/>
          </a:p>
        </p:txBody>
      </p:sp>
    </p:spTree>
    <p:extLst>
      <p:ext uri="{BB962C8B-B14F-4D97-AF65-F5344CB8AC3E}">
        <p14:creationId xmlns:p14="http://schemas.microsoft.com/office/powerpoint/2010/main" val="184955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404743"/>
            <a:ext cx="8042276" cy="742740"/>
          </a:xfrm>
        </p:spPr>
        <p:txBody>
          <a:bodyPr/>
          <a:lstStyle>
            <a:lvl1pPr>
              <a:defRPr sz="3600">
                <a:solidFill>
                  <a:srgbClr val="0F549C"/>
                </a:solidFill>
                <a:effectLst/>
              </a:defRPr>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a:defRPr sz="3200">
                <a:solidFill>
                  <a:schemeClr val="tx1"/>
                </a:solidFill>
              </a:defRPr>
            </a:lvl1pPr>
            <a:lvl2pPr>
              <a:defRPr sz="28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876425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468862"/>
            <a:ext cx="8042276" cy="614538"/>
          </a:xfrm>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00"/>
              </a:spcBef>
              <a:spcAft>
                <a:spcPts val="100"/>
              </a:spcAft>
              <a:defRPr/>
            </a:lvl1pPr>
            <a:lvl2pPr>
              <a:spcBef>
                <a:spcPts val="0"/>
              </a:spcBef>
              <a:spcAft>
                <a:spcPts val="600"/>
              </a:spcAft>
              <a:defRPr/>
            </a:lvl2pPr>
          </a:lstStyle>
          <a:p>
            <a:pPr lvl="0"/>
            <a:r>
              <a:rPr lang="en-US"/>
              <a:t>Click to edit Master text styles</a:t>
            </a:r>
          </a:p>
          <a:p>
            <a:pPr lvl="2"/>
            <a:r>
              <a:rPr lang="en-US"/>
              <a:t>Third level</a:t>
            </a:r>
          </a:p>
          <a:p>
            <a:pPr lvl="3"/>
            <a:r>
              <a:rPr lang="en-US"/>
              <a:t>Fourth level</a:t>
            </a:r>
          </a:p>
        </p:txBody>
      </p:sp>
      <p:sp>
        <p:nvSpPr>
          <p:cNvPr id="4" name="Rectangle 3">
            <a:extLst>
              <a:ext uri="{FF2B5EF4-FFF2-40B4-BE49-F238E27FC236}">
                <a16:creationId xmlns:a16="http://schemas.microsoft.com/office/drawing/2014/main" id="{4AEF5F21-483F-DD42-96E9-4060DB5AD08E}"/>
              </a:ext>
            </a:extLst>
          </p:cNvPr>
          <p:cNvSpPr/>
          <p:nvPr userDrawn="1"/>
        </p:nvSpPr>
        <p:spPr>
          <a:xfrm>
            <a:off x="-1587" y="468862"/>
            <a:ext cx="9144000" cy="4205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1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6DE20B-A287-3D44-8B81-9B656224E6BD}"/>
              </a:ext>
            </a:extLst>
          </p:cNvPr>
          <p:cNvSpPr/>
          <p:nvPr userDrawn="1"/>
        </p:nvSpPr>
        <p:spPr>
          <a:xfrm>
            <a:off x="-313765" y="349624"/>
            <a:ext cx="9708777" cy="43209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9275" y="537886"/>
            <a:ext cx="8042276" cy="662266"/>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549275" y="1344706"/>
            <a:ext cx="8042276" cy="33259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8001000" y="4800600"/>
            <a:ext cx="914400" cy="273844"/>
          </a:xfrm>
          <a:prstGeom prst="rect">
            <a:avLst/>
          </a:prstGeom>
        </p:spPr>
        <p:txBody>
          <a:bodyPr vert="horz" lIns="91440" tIns="45720" rIns="91440" bIns="45720" rtlCol="0" anchor="ctr"/>
          <a:lstStyle>
            <a:lvl1pPr algn="r">
              <a:defRPr sz="1200">
                <a:solidFill>
                  <a:schemeClr val="bg1"/>
                </a:solidFill>
              </a:defRPr>
            </a:lvl1pPr>
          </a:lstStyle>
          <a:p>
            <a:pPr>
              <a:defRPr/>
            </a:pPr>
            <a:fld id="{44052AAC-CA94-0F43-8795-7ED773F8436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377" rtl="0" eaLnBrk="1" latinLnBrk="0" hangingPunct="1">
        <a:spcBef>
          <a:spcPct val="0"/>
        </a:spcBef>
        <a:buNone/>
        <a:defRPr sz="4000" b="1" kern="1200">
          <a:solidFill>
            <a:srgbClr val="104797"/>
          </a:solidFill>
          <a:latin typeface="+mj-lt"/>
          <a:ea typeface="+mj-ea"/>
          <a:cs typeface="Rockwell"/>
        </a:defRPr>
      </a:lvl1pPr>
    </p:titleStyle>
    <p:bodyStyle>
      <a:lvl1pPr marL="349242" indent="-349242" algn="l" defTabSz="914377" rtl="0" eaLnBrk="1" latinLnBrk="0" hangingPunct="1">
        <a:spcBef>
          <a:spcPts val="2000"/>
        </a:spcBef>
        <a:buClrTx/>
        <a:buSzPct val="110000"/>
        <a:buFont typeface="Arial"/>
        <a:buChar char="•"/>
        <a:defRPr sz="2400" kern="1200">
          <a:solidFill>
            <a:schemeClr val="tx1">
              <a:lumMod val="65000"/>
              <a:lumOff val="35000"/>
            </a:schemeClr>
          </a:solidFill>
          <a:latin typeface="+mn-lt"/>
          <a:ea typeface="+mn-ea"/>
          <a:cs typeface="+mn-cs"/>
        </a:defRPr>
      </a:lvl1pPr>
      <a:lvl2pPr marL="685783" indent="-336542" algn="l" defTabSz="914377" rtl="0" eaLnBrk="1" latinLnBrk="0" hangingPunct="1">
        <a:spcBef>
          <a:spcPts val="600"/>
        </a:spcBef>
        <a:buClrTx/>
        <a:buSzPct val="110000"/>
        <a:buFont typeface="Arial"/>
        <a:buChar char="•"/>
        <a:defRPr sz="2200" kern="1200">
          <a:solidFill>
            <a:schemeClr val="tx1">
              <a:lumMod val="65000"/>
              <a:lumOff val="35000"/>
            </a:schemeClr>
          </a:solidFill>
          <a:latin typeface="+mn-lt"/>
          <a:ea typeface="+mn-ea"/>
          <a:cs typeface="+mn-cs"/>
        </a:defRPr>
      </a:lvl2pPr>
      <a:lvl3pPr marL="1028674" indent="-342891" algn="l" defTabSz="914377" rtl="0" eaLnBrk="1" latinLnBrk="0" hangingPunct="1">
        <a:spcBef>
          <a:spcPts val="600"/>
        </a:spcBef>
        <a:buClrTx/>
        <a:buSzPct val="110000"/>
        <a:buFont typeface="Arial"/>
        <a:buChar char="•"/>
        <a:defRPr sz="2000" kern="1200">
          <a:solidFill>
            <a:schemeClr val="tx1">
              <a:lumMod val="65000"/>
              <a:lumOff val="35000"/>
            </a:schemeClr>
          </a:solidFill>
          <a:latin typeface="+mn-lt"/>
          <a:ea typeface="+mn-ea"/>
          <a:cs typeface="+mn-cs"/>
        </a:defRPr>
      </a:lvl3pPr>
      <a:lvl4pPr marL="1263619" indent="-295267" algn="l" defTabSz="914377" rtl="0" eaLnBrk="1" latinLnBrk="0" hangingPunct="1">
        <a:spcBef>
          <a:spcPts val="600"/>
        </a:spcBef>
        <a:buClrTx/>
        <a:buSzPct val="110000"/>
        <a:buFont typeface="Arial"/>
        <a:buChar char="•"/>
        <a:defRPr sz="1800" kern="1200">
          <a:solidFill>
            <a:schemeClr val="tx1">
              <a:lumMod val="65000"/>
              <a:lumOff val="35000"/>
            </a:schemeClr>
          </a:solidFill>
          <a:latin typeface="+mn-lt"/>
          <a:ea typeface="+mn-ea"/>
          <a:cs typeface="+mn-cs"/>
        </a:defRPr>
      </a:lvl4pPr>
      <a:lvl5pPr marL="1546187" indent="-282568" algn="l" defTabSz="914377" rtl="0" eaLnBrk="1" latinLnBrk="0" hangingPunct="1">
        <a:spcBef>
          <a:spcPts val="600"/>
        </a:spcBef>
        <a:buClrTx/>
        <a:buSzPct val="110000"/>
        <a:buFont typeface="Arial"/>
        <a:buChar char="•"/>
        <a:defRPr sz="1800" kern="1200">
          <a:solidFill>
            <a:schemeClr val="tx1">
              <a:lumMod val="65000"/>
              <a:lumOff val="35000"/>
            </a:schemeClr>
          </a:solidFill>
          <a:latin typeface="+mn-lt"/>
          <a:ea typeface="+mn-ea"/>
          <a:cs typeface="+mn-cs"/>
        </a:defRPr>
      </a:lvl5pPr>
      <a:lvl6pPr marL="1828754" indent="-282568" algn="l" defTabSz="914377"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672" indent="-282568" algn="l" defTabSz="914377"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653" indent="-282568" algn="l" defTabSz="914377"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158" indent="-282568" algn="l" defTabSz="914377"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68E80-4A80-3542-A921-2ADBE1CEA46B}"/>
              </a:ext>
            </a:extLst>
          </p:cNvPr>
          <p:cNvSpPr>
            <a:spLocks noGrp="1"/>
          </p:cNvSpPr>
          <p:nvPr>
            <p:ph idx="1"/>
          </p:nvPr>
        </p:nvSpPr>
        <p:spPr>
          <a:xfrm>
            <a:off x="550862" y="449036"/>
            <a:ext cx="8042276" cy="4101195"/>
          </a:xfrm>
          <a:ln>
            <a:solidFill>
              <a:srgbClr val="C00000"/>
            </a:solidFill>
          </a:ln>
        </p:spPr>
        <p:txBody>
          <a:bodyPr>
            <a:normAutofit fontScale="77500" lnSpcReduction="20000"/>
          </a:bodyPr>
          <a:lstStyle/>
          <a:p>
            <a:pPr marL="0" indent="0">
              <a:buNone/>
            </a:pPr>
            <a:r>
              <a:rPr lang="en-US" dirty="0">
                <a:solidFill>
                  <a:srgbClr val="C00000"/>
                </a:solidFill>
              </a:rPr>
              <a:t>NOTE: </a:t>
            </a:r>
          </a:p>
          <a:p>
            <a:pPr marL="0" indent="0">
              <a:buNone/>
            </a:pPr>
            <a:r>
              <a:rPr lang="en-US" dirty="0">
                <a:solidFill>
                  <a:srgbClr val="C00000"/>
                </a:solidFill>
              </a:rPr>
              <a:t>Use this presentation as a starter template or as content to include in your parent information sessions. </a:t>
            </a:r>
          </a:p>
          <a:p>
            <a:pPr marL="0" indent="0">
              <a:buNone/>
            </a:pPr>
            <a:r>
              <a:rPr lang="en-US" dirty="0">
                <a:solidFill>
                  <a:srgbClr val="C00000"/>
                </a:solidFill>
              </a:rPr>
              <a:t>Customize your deck for your audience with using the alternate title slides and the K-5, 6-12, and social emotional learning course sections included at the end of the presentation.</a:t>
            </a:r>
          </a:p>
          <a:p>
            <a:pPr marL="0" indent="0">
              <a:buNone/>
            </a:pPr>
            <a:r>
              <a:rPr lang="en-US" dirty="0">
                <a:solidFill>
                  <a:srgbClr val="C00000"/>
                </a:solidFill>
              </a:rPr>
              <a:t>Feel free to edit, add, and personalize content as needed to fit your program and audience and showcase your program’s unique attributes.</a:t>
            </a:r>
          </a:p>
        </p:txBody>
      </p:sp>
    </p:spTree>
    <p:extLst>
      <p:ext uri="{BB962C8B-B14F-4D97-AF65-F5344CB8AC3E}">
        <p14:creationId xmlns:p14="http://schemas.microsoft.com/office/powerpoint/2010/main" val="9532162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B5B1-8E9D-4005-96F4-7CA0D2478D93}"/>
              </a:ext>
            </a:extLst>
          </p:cNvPr>
          <p:cNvSpPr>
            <a:spLocks noGrp="1"/>
          </p:cNvSpPr>
          <p:nvPr>
            <p:ph type="title"/>
          </p:nvPr>
        </p:nvSpPr>
        <p:spPr>
          <a:xfrm>
            <a:off x="549275" y="468862"/>
            <a:ext cx="8042276" cy="614538"/>
          </a:xfrm>
        </p:spPr>
        <p:txBody>
          <a:bodyPr>
            <a:noAutofit/>
          </a:bodyPr>
          <a:lstStyle/>
          <a:p>
            <a:r>
              <a:rPr lang="en-US" sz="3200"/>
              <a:t>Customized live 1:1 tutoring available 24/7</a:t>
            </a:r>
            <a:endParaRPr lang="en-US" sz="3200" dirty="0"/>
          </a:p>
        </p:txBody>
      </p:sp>
      <p:sp>
        <p:nvSpPr>
          <p:cNvPr id="4" name="TextBox 3">
            <a:extLst>
              <a:ext uri="{FF2B5EF4-FFF2-40B4-BE49-F238E27FC236}">
                <a16:creationId xmlns:a16="http://schemas.microsoft.com/office/drawing/2014/main" id="{682C6696-A223-4CE6-B8F4-1F932004E3DD}"/>
              </a:ext>
            </a:extLst>
          </p:cNvPr>
          <p:cNvSpPr txBox="1"/>
          <p:nvPr/>
        </p:nvSpPr>
        <p:spPr>
          <a:xfrm>
            <a:off x="391587" y="1115664"/>
            <a:ext cx="5993011" cy="3293209"/>
          </a:xfrm>
          <a:prstGeom prst="rect">
            <a:avLst/>
          </a:prstGeom>
          <a:noFill/>
        </p:spPr>
        <p:txBody>
          <a:bodyPr wrap="square">
            <a:spAutoFit/>
          </a:bodyPr>
          <a:lstStyle/>
          <a:p>
            <a:pPr marL="285744" indent="-285744">
              <a:buFont typeface="Arial" panose="020B0604020202020204" pitchFamily="34" charset="0"/>
              <a:buChar char="•"/>
            </a:pPr>
            <a:r>
              <a:rPr lang="en-US" sz="1600" dirty="0"/>
              <a:t>Outstanding tutors</a:t>
            </a:r>
          </a:p>
          <a:p>
            <a:pPr marL="742920" lvl="2" indent="-285744">
              <a:buFont typeface="Arial" panose="020B0604020202020204" pitchFamily="34" charset="0"/>
              <a:buChar char="•"/>
            </a:pPr>
            <a:r>
              <a:rPr lang="en-US" sz="1600" dirty="0"/>
              <a:t>Minimum of a Bachelor’s degree and 2 years experience</a:t>
            </a:r>
            <a:br>
              <a:rPr lang="en-US" sz="1600" dirty="0"/>
            </a:br>
            <a:endParaRPr lang="en-US" sz="1600" dirty="0"/>
          </a:p>
          <a:p>
            <a:pPr marL="285744" indent="-285744">
              <a:buFont typeface="Arial" panose="020B0604020202020204" pitchFamily="34" charset="0"/>
              <a:buChar char="•"/>
            </a:pPr>
            <a:r>
              <a:rPr lang="en-US" sz="1600" dirty="0"/>
              <a:t>Tutoring can be accessed on demand or can be scheduled</a:t>
            </a:r>
            <a:br>
              <a:rPr lang="en-US" sz="1600" dirty="0"/>
            </a:br>
            <a:endParaRPr lang="en-US" sz="1600" dirty="0"/>
          </a:p>
          <a:p>
            <a:pPr marL="285744" indent="-285744">
              <a:buFont typeface="Arial" panose="020B0604020202020204" pitchFamily="34" charset="0"/>
              <a:buChar char="•"/>
            </a:pPr>
            <a:r>
              <a:rPr lang="en-US" sz="1600" dirty="0"/>
              <a:t>Tutoring is personalized for each student</a:t>
            </a:r>
          </a:p>
          <a:p>
            <a:pPr marL="742920" lvl="2" indent="-285744">
              <a:buFont typeface="Arial" panose="020B0604020202020204" pitchFamily="34" charset="0"/>
              <a:buChar char="•"/>
            </a:pPr>
            <a:r>
              <a:rPr lang="en-US" sz="1600" dirty="0"/>
              <a:t>Academic coaching</a:t>
            </a:r>
          </a:p>
          <a:p>
            <a:pPr marL="742920" lvl="2" indent="-285744">
              <a:buFont typeface="Arial" panose="020B0604020202020204" pitchFamily="34" charset="0"/>
              <a:buChar char="•"/>
            </a:pPr>
            <a:r>
              <a:rPr lang="en-US" sz="1600" dirty="0"/>
              <a:t>Language support</a:t>
            </a:r>
          </a:p>
          <a:p>
            <a:pPr marL="742920" lvl="2" indent="-285744">
              <a:buFont typeface="Arial" panose="020B0604020202020204" pitchFamily="34" charset="0"/>
              <a:buChar char="•"/>
            </a:pPr>
            <a:r>
              <a:rPr lang="en-US" sz="1600" dirty="0"/>
              <a:t>Skill building</a:t>
            </a:r>
          </a:p>
          <a:p>
            <a:pPr marL="742920" lvl="2" indent="-285744">
              <a:buFont typeface="Arial" panose="020B0604020202020204" pitchFamily="34" charset="0"/>
              <a:buChar char="•"/>
            </a:pPr>
            <a:r>
              <a:rPr lang="en-US" sz="1600" dirty="0"/>
              <a:t>Test preparation</a:t>
            </a:r>
            <a:br>
              <a:rPr lang="en-US" sz="1600" dirty="0"/>
            </a:br>
            <a:endParaRPr lang="en-US" sz="1600" dirty="0"/>
          </a:p>
          <a:p>
            <a:pPr marL="285732" lvl="1" indent="-285744">
              <a:buFont typeface="Arial" panose="020B0604020202020204" pitchFamily="34" charset="0"/>
              <a:buChar char="•"/>
            </a:pPr>
            <a:r>
              <a:rPr lang="en-US" sz="1600" dirty="0"/>
              <a:t>Holistic support to foster open, effective communication</a:t>
            </a:r>
          </a:p>
        </p:txBody>
      </p:sp>
    </p:spTree>
    <p:extLst>
      <p:ext uri="{BB962C8B-B14F-4D97-AF65-F5344CB8AC3E}">
        <p14:creationId xmlns:p14="http://schemas.microsoft.com/office/powerpoint/2010/main" val="182748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7FEC-6F28-429B-8394-051E1AE50F16}"/>
              </a:ext>
            </a:extLst>
          </p:cNvPr>
          <p:cNvSpPr>
            <a:spLocks noGrp="1"/>
          </p:cNvSpPr>
          <p:nvPr>
            <p:ph type="title"/>
          </p:nvPr>
        </p:nvSpPr>
        <p:spPr>
          <a:xfrm>
            <a:off x="549275" y="404813"/>
            <a:ext cx="8337980" cy="742950"/>
          </a:xfrm>
        </p:spPr>
        <p:txBody>
          <a:bodyPr>
            <a:noAutofit/>
          </a:bodyPr>
          <a:lstStyle/>
          <a:p>
            <a:r>
              <a:rPr lang="en-US" dirty="0"/>
              <a:t>Who Are </a:t>
            </a:r>
            <a:r>
              <a:rPr lang="en-US" dirty="0" err="1"/>
              <a:t>EdOptions</a:t>
            </a:r>
            <a:r>
              <a:rPr lang="en-US" dirty="0"/>
              <a:t> Academy Instructors? </a:t>
            </a:r>
          </a:p>
        </p:txBody>
      </p:sp>
      <p:pic>
        <p:nvPicPr>
          <p:cNvPr id="5" name="Picture 4">
            <a:extLst>
              <a:ext uri="{FF2B5EF4-FFF2-40B4-BE49-F238E27FC236}">
                <a16:creationId xmlns:a16="http://schemas.microsoft.com/office/drawing/2014/main" id="{ABFB93D3-B6AA-4DBC-9572-8A2D3DD0035C}"/>
              </a:ext>
            </a:extLst>
          </p:cNvPr>
          <p:cNvPicPr>
            <a:picLocks noChangeAspect="1"/>
          </p:cNvPicPr>
          <p:nvPr/>
        </p:nvPicPr>
        <p:blipFill>
          <a:blip r:embed="rId2"/>
          <a:stretch>
            <a:fillRect/>
          </a:stretch>
        </p:blipFill>
        <p:spPr>
          <a:xfrm>
            <a:off x="417083" y="1234181"/>
            <a:ext cx="5165726" cy="1789582"/>
          </a:xfrm>
          <a:prstGeom prst="rect">
            <a:avLst/>
          </a:prstGeom>
        </p:spPr>
      </p:pic>
      <p:pic>
        <p:nvPicPr>
          <p:cNvPr id="6" name="Picture 5">
            <a:extLst>
              <a:ext uri="{FF2B5EF4-FFF2-40B4-BE49-F238E27FC236}">
                <a16:creationId xmlns:a16="http://schemas.microsoft.com/office/drawing/2014/main" id="{AA71807D-7378-4FB7-B239-A01AC80C01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201" y="1305746"/>
            <a:ext cx="2743200" cy="3127815"/>
          </a:xfrm>
          <a:prstGeom prst="rect">
            <a:avLst/>
          </a:prstGeom>
        </p:spPr>
      </p:pic>
      <p:sp>
        <p:nvSpPr>
          <p:cNvPr id="8" name="Rectangle 7">
            <a:extLst>
              <a:ext uri="{FF2B5EF4-FFF2-40B4-BE49-F238E27FC236}">
                <a16:creationId xmlns:a16="http://schemas.microsoft.com/office/drawing/2014/main" id="{78C06D05-33BE-4015-A3AD-B254AED77140}"/>
              </a:ext>
            </a:extLst>
          </p:cNvPr>
          <p:cNvSpPr/>
          <p:nvPr/>
        </p:nvSpPr>
        <p:spPr>
          <a:xfrm>
            <a:off x="-1" y="3525624"/>
            <a:ext cx="5797485" cy="1857080"/>
          </a:xfrm>
          <a:prstGeom prst="rect">
            <a:avLst/>
          </a:prstGeom>
          <a:solidFill>
            <a:srgbClr val="0067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latin typeface="Arial"/>
            </a:endParaRPr>
          </a:p>
        </p:txBody>
      </p:sp>
      <p:sp>
        <p:nvSpPr>
          <p:cNvPr id="9" name="Rectangle 8">
            <a:extLst>
              <a:ext uri="{FF2B5EF4-FFF2-40B4-BE49-F238E27FC236}">
                <a16:creationId xmlns:a16="http://schemas.microsoft.com/office/drawing/2014/main" id="{6954990B-3F81-4508-B6DD-F985F3097D8A}"/>
              </a:ext>
            </a:extLst>
          </p:cNvPr>
          <p:cNvSpPr/>
          <p:nvPr/>
        </p:nvSpPr>
        <p:spPr>
          <a:xfrm>
            <a:off x="1014361" y="3655456"/>
            <a:ext cx="3717895" cy="1292662"/>
          </a:xfrm>
          <a:prstGeom prst="rect">
            <a:avLst/>
          </a:prstGeom>
        </p:spPr>
        <p:txBody>
          <a:bodyPr wrap="square">
            <a:spAutoFit/>
          </a:bodyPr>
          <a:lstStyle/>
          <a:p>
            <a:r>
              <a:rPr lang="en-US" sz="1400" dirty="0" err="1">
                <a:solidFill>
                  <a:schemeClr val="bg1"/>
                </a:solidFill>
              </a:rPr>
              <a:t>EdOptions</a:t>
            </a:r>
            <a:r>
              <a:rPr lang="en-US" sz="1400" dirty="0">
                <a:solidFill>
                  <a:schemeClr val="bg1"/>
                </a:solidFill>
              </a:rPr>
              <a:t> Academy makes it possible for students to have an educational experience that is tailored to their needs and/or preferences.</a:t>
            </a:r>
          </a:p>
          <a:p>
            <a:r>
              <a:rPr lang="en-US" sz="1100" dirty="0">
                <a:solidFill>
                  <a:schemeClr val="bg1"/>
                </a:solidFill>
              </a:rPr>
              <a:t>—Michaela Kenon, </a:t>
            </a:r>
            <a:br>
              <a:rPr lang="en-US" sz="1100" dirty="0">
                <a:solidFill>
                  <a:schemeClr val="bg1"/>
                </a:solidFill>
              </a:rPr>
            </a:br>
            <a:r>
              <a:rPr lang="en-US" sz="1100" dirty="0" err="1">
                <a:solidFill>
                  <a:schemeClr val="bg1"/>
                </a:solidFill>
              </a:rPr>
              <a:t>EdOptions</a:t>
            </a:r>
            <a:r>
              <a:rPr lang="en-US" sz="1100" dirty="0">
                <a:solidFill>
                  <a:schemeClr val="bg1"/>
                </a:solidFill>
              </a:rPr>
              <a:t> Academy Math, German, and CTE Teacher </a:t>
            </a:r>
          </a:p>
        </p:txBody>
      </p:sp>
      <p:sp>
        <p:nvSpPr>
          <p:cNvPr id="10" name="Rectangle 9">
            <a:extLst>
              <a:ext uri="{FF2B5EF4-FFF2-40B4-BE49-F238E27FC236}">
                <a16:creationId xmlns:a16="http://schemas.microsoft.com/office/drawing/2014/main" id="{64ADAC7D-E958-4453-9BDF-5624073DB872}"/>
              </a:ext>
            </a:extLst>
          </p:cNvPr>
          <p:cNvSpPr/>
          <p:nvPr/>
        </p:nvSpPr>
        <p:spPr>
          <a:xfrm>
            <a:off x="0" y="3232263"/>
            <a:ext cx="1550583" cy="2308324"/>
          </a:xfrm>
          <a:prstGeom prst="rect">
            <a:avLst/>
          </a:prstGeom>
        </p:spPr>
        <p:txBody>
          <a:bodyPr wrap="square">
            <a:spAutoFit/>
          </a:bodyPr>
          <a:lstStyle/>
          <a:p>
            <a:pPr marL="0" lvl="2" fontAlgn="auto">
              <a:spcBef>
                <a:spcPts val="0"/>
              </a:spcBef>
              <a:spcAft>
                <a:spcPts val="0"/>
              </a:spcAft>
              <a:defRPr/>
            </a:pPr>
            <a:r>
              <a:rPr lang="en-US" sz="14400" b="1" dirty="0">
                <a:solidFill>
                  <a:srgbClr val="FFFFFF"/>
                </a:solidFill>
                <a:latin typeface="Arial"/>
                <a:ea typeface="+mn-ea"/>
                <a:cs typeface="+mn-cs"/>
              </a:rPr>
              <a:t>“</a:t>
            </a:r>
          </a:p>
        </p:txBody>
      </p:sp>
      <p:sp>
        <p:nvSpPr>
          <p:cNvPr id="11" name="Rectangle 10">
            <a:extLst>
              <a:ext uri="{FF2B5EF4-FFF2-40B4-BE49-F238E27FC236}">
                <a16:creationId xmlns:a16="http://schemas.microsoft.com/office/drawing/2014/main" id="{F7F4C585-A548-47B7-A4E1-F5CE9A6848D7}"/>
              </a:ext>
            </a:extLst>
          </p:cNvPr>
          <p:cNvSpPr/>
          <p:nvPr/>
        </p:nvSpPr>
        <p:spPr>
          <a:xfrm>
            <a:off x="4588356" y="3279399"/>
            <a:ext cx="1550583" cy="2308324"/>
          </a:xfrm>
          <a:prstGeom prst="rect">
            <a:avLst/>
          </a:prstGeom>
        </p:spPr>
        <p:txBody>
          <a:bodyPr wrap="square">
            <a:spAutoFit/>
          </a:bodyPr>
          <a:lstStyle/>
          <a:p>
            <a:pPr marL="0" lvl="2" fontAlgn="auto">
              <a:spcBef>
                <a:spcPts val="0"/>
              </a:spcBef>
              <a:spcAft>
                <a:spcPts val="0"/>
              </a:spcAft>
              <a:defRPr/>
            </a:pPr>
            <a:r>
              <a:rPr lang="en-US" sz="14400" b="1" dirty="0">
                <a:solidFill>
                  <a:srgbClr val="FFFFFF"/>
                </a:solidFill>
                <a:latin typeface="Arial"/>
                <a:ea typeface="+mn-ea"/>
                <a:cs typeface="+mn-cs"/>
              </a:rPr>
              <a:t>”</a:t>
            </a:r>
          </a:p>
        </p:txBody>
      </p:sp>
    </p:spTree>
    <p:extLst>
      <p:ext uri="{BB962C8B-B14F-4D97-AF65-F5344CB8AC3E}">
        <p14:creationId xmlns:p14="http://schemas.microsoft.com/office/powerpoint/2010/main" val="16219390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F25F1-E06F-4469-B968-FD067C7FDA28}"/>
              </a:ext>
            </a:extLst>
          </p:cNvPr>
          <p:cNvSpPr>
            <a:spLocks noGrp="1"/>
          </p:cNvSpPr>
          <p:nvPr>
            <p:ph type="title"/>
          </p:nvPr>
        </p:nvSpPr>
        <p:spPr>
          <a:xfrm>
            <a:off x="549275" y="468862"/>
            <a:ext cx="8042276" cy="614538"/>
          </a:xfrm>
        </p:spPr>
        <p:txBody>
          <a:bodyPr>
            <a:normAutofit fontScale="90000"/>
          </a:bodyPr>
          <a:lstStyle/>
          <a:p>
            <a:r>
              <a:rPr lang="en-US" dirty="0"/>
              <a:t>Student Sentiments</a:t>
            </a:r>
          </a:p>
        </p:txBody>
      </p:sp>
      <p:pic>
        <p:nvPicPr>
          <p:cNvPr id="1026" name="Picture 2">
            <a:extLst>
              <a:ext uri="{FF2B5EF4-FFF2-40B4-BE49-F238E27FC236}">
                <a16:creationId xmlns:a16="http://schemas.microsoft.com/office/drawing/2014/main" id="{30515A1E-0449-4758-9036-02F28D3B43C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777" t="16123" r="14446" b="14074"/>
          <a:stretch/>
        </p:blipFill>
        <p:spPr bwMode="auto">
          <a:xfrm>
            <a:off x="1003736" y="1278716"/>
            <a:ext cx="4171579" cy="32221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091E26-3B57-4BBB-891D-C9446F4B6694}"/>
              </a:ext>
            </a:extLst>
          </p:cNvPr>
          <p:cNvSpPr txBox="1"/>
          <p:nvPr/>
        </p:nvSpPr>
        <p:spPr>
          <a:xfrm>
            <a:off x="4825019" y="1295121"/>
            <a:ext cx="4338433" cy="923330"/>
          </a:xfrm>
          <a:prstGeom prst="rect">
            <a:avLst/>
          </a:prstGeom>
          <a:solidFill>
            <a:srgbClr val="00689E"/>
          </a:solidFill>
        </p:spPr>
        <p:txBody>
          <a:bodyPr wrap="square">
            <a:spAutoFit/>
          </a:bodyPr>
          <a:lstStyle/>
          <a:p>
            <a:r>
              <a:rPr lang="en-US" sz="1800" dirty="0">
                <a:solidFill>
                  <a:schemeClr val="bg1"/>
                </a:solidFill>
              </a:rPr>
              <a:t>“My teacher always provided feedback for my work and was very encouraging for me to do my best.”</a:t>
            </a:r>
          </a:p>
        </p:txBody>
      </p:sp>
      <p:sp>
        <p:nvSpPr>
          <p:cNvPr id="10" name="TextBox 9">
            <a:extLst>
              <a:ext uri="{FF2B5EF4-FFF2-40B4-BE49-F238E27FC236}">
                <a16:creationId xmlns:a16="http://schemas.microsoft.com/office/drawing/2014/main" id="{8E023C76-2B64-45AF-A8E4-CA85ED30E099}"/>
              </a:ext>
            </a:extLst>
          </p:cNvPr>
          <p:cNvSpPr txBox="1"/>
          <p:nvPr/>
        </p:nvSpPr>
        <p:spPr>
          <a:xfrm>
            <a:off x="4825017" y="2428147"/>
            <a:ext cx="4343635" cy="923330"/>
          </a:xfrm>
          <a:prstGeom prst="rect">
            <a:avLst/>
          </a:prstGeom>
          <a:solidFill>
            <a:srgbClr val="00689E"/>
          </a:solidFill>
        </p:spPr>
        <p:txBody>
          <a:bodyPr wrap="square">
            <a:spAutoFit/>
          </a:bodyPr>
          <a:lstStyle/>
          <a:p>
            <a:r>
              <a:rPr lang="en-US" sz="1800">
                <a:solidFill>
                  <a:schemeClr val="bg1"/>
                </a:solidFill>
              </a:rPr>
              <a:t>“Whenever I needed help, I could just call my teacher and she would go through it with me.”</a:t>
            </a:r>
            <a:endParaRPr lang="en-US">
              <a:solidFill>
                <a:schemeClr val="bg1"/>
              </a:solidFill>
            </a:endParaRPr>
          </a:p>
        </p:txBody>
      </p:sp>
      <p:sp>
        <p:nvSpPr>
          <p:cNvPr id="12" name="TextBox 11">
            <a:extLst>
              <a:ext uri="{FF2B5EF4-FFF2-40B4-BE49-F238E27FC236}">
                <a16:creationId xmlns:a16="http://schemas.microsoft.com/office/drawing/2014/main" id="{A9A40819-FFFB-4E9E-BE21-554B4BC0F5B6}"/>
              </a:ext>
            </a:extLst>
          </p:cNvPr>
          <p:cNvSpPr txBox="1"/>
          <p:nvPr/>
        </p:nvSpPr>
        <p:spPr>
          <a:xfrm>
            <a:off x="4825016" y="3563923"/>
            <a:ext cx="4318984" cy="1015663"/>
          </a:xfrm>
          <a:prstGeom prst="rect">
            <a:avLst/>
          </a:prstGeom>
          <a:solidFill>
            <a:srgbClr val="00689E"/>
          </a:solidFill>
        </p:spPr>
        <p:txBody>
          <a:bodyPr wrap="square">
            <a:spAutoFit/>
          </a:bodyPr>
          <a:lstStyle/>
          <a:p>
            <a:r>
              <a:rPr lang="en-US" sz="1800" dirty="0">
                <a:solidFill>
                  <a:schemeClr val="bg1"/>
                </a:solidFill>
              </a:rPr>
              <a:t>“My teacher wanted the best for me, and she took the time to help me when and if </a:t>
            </a:r>
            <a:r>
              <a:rPr lang="en-US" dirty="0">
                <a:solidFill>
                  <a:schemeClr val="bg1"/>
                </a:solidFill>
              </a:rPr>
              <a:t>I</a:t>
            </a:r>
            <a:r>
              <a:rPr lang="en-US" sz="1800" dirty="0">
                <a:solidFill>
                  <a:schemeClr val="bg1"/>
                </a:solidFill>
              </a:rPr>
              <a:t> needed it; she was always in contact.”</a:t>
            </a:r>
          </a:p>
        </p:txBody>
      </p:sp>
      <p:graphicFrame>
        <p:nvGraphicFramePr>
          <p:cNvPr id="5" name="Chart 4">
            <a:extLst>
              <a:ext uri="{FF2B5EF4-FFF2-40B4-BE49-F238E27FC236}">
                <a16:creationId xmlns:a16="http://schemas.microsoft.com/office/drawing/2014/main" id="{2D546277-D8F4-8F4F-818B-E2F87A8FFDAD}"/>
              </a:ext>
            </a:extLst>
          </p:cNvPr>
          <p:cNvGraphicFramePr/>
          <p:nvPr>
            <p:extLst>
              <p:ext uri="{D42A27DB-BD31-4B8C-83A1-F6EECF244321}">
                <p14:modId xmlns:p14="http://schemas.microsoft.com/office/powerpoint/2010/main" val="4150383474"/>
              </p:ext>
            </p:extLst>
          </p:nvPr>
        </p:nvGraphicFramePr>
        <p:xfrm>
          <a:off x="-866324" y="1149820"/>
          <a:ext cx="4938011" cy="2556652"/>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a:extLst>
              <a:ext uri="{FF2B5EF4-FFF2-40B4-BE49-F238E27FC236}">
                <a16:creationId xmlns:a16="http://schemas.microsoft.com/office/drawing/2014/main" id="{2E5058C4-1175-8B46-A0B7-F875006FE9AE}"/>
              </a:ext>
            </a:extLst>
          </p:cNvPr>
          <p:cNvSpPr/>
          <p:nvPr/>
        </p:nvSpPr>
        <p:spPr>
          <a:xfrm>
            <a:off x="831680" y="1657144"/>
            <a:ext cx="1542005" cy="1542005"/>
          </a:xfrm>
          <a:prstGeom prst="ellipse">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4800" b="1" dirty="0">
                <a:solidFill>
                  <a:srgbClr val="ED0C6E"/>
                </a:solidFill>
              </a:rPr>
              <a:t>95%</a:t>
            </a:r>
          </a:p>
          <a:p>
            <a:pPr algn="ctr"/>
            <a:r>
              <a:rPr lang="en-US" sz="1200" dirty="0"/>
              <a:t>Of students feel supported</a:t>
            </a:r>
          </a:p>
        </p:txBody>
      </p:sp>
    </p:spTree>
    <p:extLst>
      <p:ext uri="{BB962C8B-B14F-4D97-AF65-F5344CB8AC3E}">
        <p14:creationId xmlns:p14="http://schemas.microsoft.com/office/powerpoint/2010/main" val="410602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Simple Technology</a:t>
            </a: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233057" y="1298123"/>
            <a:ext cx="4114800" cy="3124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212443" y="1472209"/>
            <a:ext cx="2515447" cy="3046988"/>
          </a:xfrm>
          <a:prstGeom prst="rect">
            <a:avLst/>
          </a:prstGeom>
          <a:noFill/>
        </p:spPr>
        <p:txBody>
          <a:bodyPr wrap="square" rtlCol="0">
            <a:spAutoFit/>
          </a:bodyPr>
          <a:lstStyle/>
          <a:p>
            <a:pPr algn="r"/>
            <a:r>
              <a:rPr lang="en-US" sz="1400" dirty="0"/>
              <a:t>Lesson Resources, </a:t>
            </a:r>
            <a:br>
              <a:rPr lang="en-US" sz="1400" dirty="0"/>
            </a:br>
            <a:r>
              <a:rPr lang="en-US" sz="1400" dirty="0"/>
              <a:t>Including </a:t>
            </a:r>
            <a:r>
              <a:rPr lang="en-US" sz="1400" b="1" dirty="0"/>
              <a:t>Guided Notes</a:t>
            </a:r>
          </a:p>
          <a:p>
            <a:pPr algn="r"/>
            <a:endParaRPr lang="en-US" sz="1400" dirty="0"/>
          </a:p>
          <a:p>
            <a:pPr algn="r"/>
            <a:r>
              <a:rPr lang="en-US" sz="1400" dirty="0"/>
              <a:t>Dictionary </a:t>
            </a:r>
          </a:p>
          <a:p>
            <a:pPr algn="r"/>
            <a:endParaRPr lang="en-US" sz="1400" dirty="0"/>
          </a:p>
          <a:p>
            <a:pPr algn="r"/>
            <a:r>
              <a:rPr lang="en-US" sz="1400" dirty="0"/>
              <a:t>Click-to-Speak Reading Tools</a:t>
            </a:r>
          </a:p>
          <a:p>
            <a:pPr algn="r"/>
            <a:endParaRPr lang="en-US" sz="1400" dirty="0"/>
          </a:p>
          <a:p>
            <a:pPr algn="r"/>
            <a:r>
              <a:rPr lang="en-US" sz="1400" dirty="0"/>
              <a:t>Translation Tools</a:t>
            </a:r>
          </a:p>
          <a:p>
            <a:pPr algn="r"/>
            <a:endParaRPr lang="en-US" sz="1400" dirty="0"/>
          </a:p>
          <a:p>
            <a:pPr algn="r"/>
            <a:r>
              <a:rPr lang="en-US" sz="1400" dirty="0"/>
              <a:t>Calculator</a:t>
            </a:r>
          </a:p>
          <a:p>
            <a:pPr algn="r"/>
            <a:endParaRPr lang="en-US" sz="1400" dirty="0"/>
          </a:p>
          <a:p>
            <a:pPr algn="r"/>
            <a:r>
              <a:rPr lang="en-US" sz="1400" dirty="0"/>
              <a:t>Highlighter</a:t>
            </a:r>
          </a:p>
          <a:p>
            <a:pPr algn="r"/>
            <a:endParaRPr lang="en-US" dirty="0"/>
          </a:p>
        </p:txBody>
      </p:sp>
      <p:sp>
        <p:nvSpPr>
          <p:cNvPr id="43" name="Left Brace 42"/>
          <p:cNvSpPr/>
          <p:nvPr/>
        </p:nvSpPr>
        <p:spPr>
          <a:xfrm>
            <a:off x="2811280" y="1653949"/>
            <a:ext cx="228600" cy="2667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06FCF923-AFD0-4A67-B3B1-14F4769A73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9630" y="1599374"/>
            <a:ext cx="3407231" cy="2549667"/>
          </a:xfrm>
          <a:prstGeom prst="rect">
            <a:avLst/>
          </a:prstGeom>
        </p:spPr>
      </p:pic>
    </p:spTree>
    <p:extLst>
      <p:ext uri="{BB962C8B-B14F-4D97-AF65-F5344CB8AC3E}">
        <p14:creationId xmlns:p14="http://schemas.microsoft.com/office/powerpoint/2010/main" val="9906643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Quality Content: Engaging Content</a:t>
            </a:r>
          </a:p>
        </p:txBody>
      </p:sp>
      <p:pic>
        <p:nvPicPr>
          <p:cNvPr id="4" name="Content Placeholder 3"/>
          <p:cNvPicPr>
            <a:picLocks noGrp="1" noChangeAspect="1"/>
          </p:cNvPicPr>
          <p:nvPr>
            <p:ph idx="1"/>
          </p:nvPr>
        </p:nvPicPr>
        <p:blipFill>
          <a:blip r:embed="rId3"/>
          <a:stretch>
            <a:fillRect/>
          </a:stretch>
        </p:blipFill>
        <p:spPr>
          <a:xfrm>
            <a:off x="2506663" y="1200150"/>
            <a:ext cx="4127500" cy="3352800"/>
          </a:xfrm>
          <a:prstGeom prst="rect">
            <a:avLst/>
          </a:prstGeom>
        </p:spPr>
      </p:pic>
      <p:sp>
        <p:nvSpPr>
          <p:cNvPr id="6" name="TextBox 5"/>
          <p:cNvSpPr txBox="1"/>
          <p:nvPr/>
        </p:nvSpPr>
        <p:spPr>
          <a:xfrm>
            <a:off x="241701" y="1707001"/>
            <a:ext cx="1439771" cy="1169551"/>
          </a:xfrm>
          <a:prstGeom prst="rect">
            <a:avLst/>
          </a:prstGeom>
          <a:noFill/>
        </p:spPr>
        <p:txBody>
          <a:bodyPr wrap="square" rtlCol="0">
            <a:spAutoFit/>
          </a:bodyPr>
          <a:lstStyle/>
          <a:p>
            <a:pPr fontAlgn="base"/>
            <a:r>
              <a:rPr lang="en-US" sz="1400" dirty="0">
                <a:latin typeface="+mj-lt"/>
              </a:rPr>
              <a:t>Students are engaged through an intuitive, easy-to-use learner interface</a:t>
            </a:r>
            <a:endParaRPr lang="en-US" sz="1400" dirty="0"/>
          </a:p>
        </p:txBody>
      </p:sp>
      <p:sp>
        <p:nvSpPr>
          <p:cNvPr id="3" name="TextBox 2"/>
          <p:cNvSpPr txBox="1"/>
          <p:nvPr/>
        </p:nvSpPr>
        <p:spPr>
          <a:xfrm>
            <a:off x="241702" y="3143252"/>
            <a:ext cx="1935831" cy="1815882"/>
          </a:xfrm>
          <a:prstGeom prst="rect">
            <a:avLst/>
          </a:prstGeom>
          <a:noFill/>
        </p:spPr>
        <p:txBody>
          <a:bodyPr wrap="square" rtlCol="0">
            <a:spAutoFit/>
          </a:bodyPr>
          <a:lstStyle/>
          <a:p>
            <a:r>
              <a:rPr lang="en-US" sz="1400" dirty="0">
                <a:solidFill>
                  <a:srgbClr val="000000"/>
                </a:solidFill>
                <a:latin typeface="+mj-lt"/>
              </a:rPr>
              <a:t>Students are presented with relevant, real-world situations; interactive lessons; technology-enhanced items; and animations and videos</a:t>
            </a:r>
            <a:br>
              <a:rPr lang="en-US" sz="1400" dirty="0"/>
            </a:br>
            <a:endParaRPr lang="en-US" sz="1400" dirty="0"/>
          </a:p>
        </p:txBody>
      </p:sp>
      <p:sp>
        <p:nvSpPr>
          <p:cNvPr id="7" name="TextBox 6"/>
          <p:cNvSpPr txBox="1"/>
          <p:nvPr/>
        </p:nvSpPr>
        <p:spPr>
          <a:xfrm>
            <a:off x="6885478" y="2134472"/>
            <a:ext cx="2095239" cy="1600438"/>
          </a:xfrm>
          <a:prstGeom prst="rect">
            <a:avLst/>
          </a:prstGeom>
          <a:noFill/>
        </p:spPr>
        <p:txBody>
          <a:bodyPr wrap="square" rtlCol="0">
            <a:spAutoFit/>
          </a:bodyPr>
          <a:lstStyle/>
          <a:p>
            <a:r>
              <a:rPr lang="en-US" sz="1400" dirty="0"/>
              <a:t>Content provides students the opportunity to think critically, problem-solve and be creative, practice what they are learning, and acquire new knowledge</a:t>
            </a:r>
          </a:p>
        </p:txBody>
      </p:sp>
      <p:cxnSp>
        <p:nvCxnSpPr>
          <p:cNvPr id="17" name="Straight Connector 16"/>
          <p:cNvCxnSpPr/>
          <p:nvPr/>
        </p:nvCxnSpPr>
        <p:spPr>
          <a:xfrm>
            <a:off x="2592911" y="1352553"/>
            <a:ext cx="0" cy="2533649"/>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2514601" y="3881436"/>
            <a:ext cx="4008123" cy="476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522723" y="1375483"/>
            <a:ext cx="0" cy="2533649"/>
          </a:xfrm>
          <a:prstGeom prst="line">
            <a:avLst/>
          </a:prstGeom>
          <a:ln w="28575"/>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4391B479-4E2F-4682-AC6C-8497898404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9200" y="1352553"/>
            <a:ext cx="3748677" cy="2374121"/>
          </a:xfrm>
          <a:prstGeom prst="rect">
            <a:avLst/>
          </a:prstGeom>
        </p:spPr>
      </p:pic>
      <p:cxnSp>
        <p:nvCxnSpPr>
          <p:cNvPr id="15" name="Straight Connector 14"/>
          <p:cNvCxnSpPr>
            <a:cxnSpLocks/>
          </p:cNvCxnSpPr>
          <p:nvPr/>
        </p:nvCxnSpPr>
        <p:spPr>
          <a:xfrm flipH="1">
            <a:off x="2057403" y="2768734"/>
            <a:ext cx="1371599" cy="717416"/>
          </a:xfrm>
          <a:prstGeom prst="line">
            <a:avLst/>
          </a:prstGeom>
          <a:ln w="1270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6172200" y="2768734"/>
            <a:ext cx="685800" cy="0"/>
          </a:xfrm>
          <a:prstGeom prst="line">
            <a:avLst/>
          </a:prstGeom>
          <a:ln w="1270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H="1">
            <a:off x="1681470" y="1885951"/>
            <a:ext cx="1518931" cy="114300"/>
          </a:xfrm>
          <a:prstGeom prst="line">
            <a:avLst/>
          </a:prstGeom>
          <a:ln w="1270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604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05278" y="1352552"/>
            <a:ext cx="4133447" cy="3359187"/>
            <a:chOff x="2505276" y="1352550"/>
            <a:chExt cx="4133446" cy="3359187"/>
          </a:xfrm>
        </p:grpSpPr>
        <p:pic>
          <p:nvPicPr>
            <p:cNvPr id="6" name="Picture 5"/>
            <p:cNvPicPr>
              <a:picLocks noChangeAspect="1"/>
            </p:cNvPicPr>
            <p:nvPr/>
          </p:nvPicPr>
          <p:blipFill>
            <a:blip r:embed="rId3"/>
            <a:stretch>
              <a:fillRect/>
            </a:stretch>
          </p:blipFill>
          <p:spPr>
            <a:xfrm>
              <a:off x="2505276" y="1352550"/>
              <a:ext cx="4133446" cy="3359187"/>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18936" y="1458686"/>
              <a:ext cx="3907556" cy="2484664"/>
            </a:xfrm>
            <a:prstGeom prst="rect">
              <a:avLst/>
            </a:prstGeom>
          </p:spPr>
        </p:pic>
      </p:grpSp>
      <p:sp>
        <p:nvSpPr>
          <p:cNvPr id="2" name="Title 1"/>
          <p:cNvSpPr>
            <a:spLocks noGrp="1"/>
          </p:cNvSpPr>
          <p:nvPr>
            <p:ph type="title"/>
          </p:nvPr>
        </p:nvSpPr>
        <p:spPr>
          <a:xfrm>
            <a:off x="290312" y="-23519"/>
            <a:ext cx="8472688" cy="1336956"/>
          </a:xfrm>
        </p:spPr>
        <p:txBody>
          <a:bodyPr>
            <a:noAutofit/>
          </a:bodyPr>
          <a:lstStyle/>
          <a:p>
            <a:r>
              <a:rPr lang="en-US" sz="3600" dirty="0"/>
              <a:t>Simple Technology: </a:t>
            </a:r>
            <a:br>
              <a:rPr lang="en-US" sz="3600" dirty="0"/>
            </a:br>
            <a:r>
              <a:rPr lang="en-US" sz="3600" dirty="0"/>
              <a:t>Unit and Course Activities</a:t>
            </a:r>
          </a:p>
        </p:txBody>
      </p:sp>
      <p:cxnSp>
        <p:nvCxnSpPr>
          <p:cNvPr id="7" name="Straight Connector 6"/>
          <p:cNvCxnSpPr>
            <a:cxnSpLocks/>
          </p:cNvCxnSpPr>
          <p:nvPr/>
        </p:nvCxnSpPr>
        <p:spPr>
          <a:xfrm flipV="1">
            <a:off x="1721494" y="2050535"/>
            <a:ext cx="1212515" cy="274701"/>
          </a:xfrm>
          <a:prstGeom prst="line">
            <a:avLst/>
          </a:prstGeom>
          <a:ln w="12700">
            <a:prstDash val="sysDash"/>
            <a:headEnd type="ova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04535" y="2355173"/>
            <a:ext cx="2124276" cy="1169551"/>
          </a:xfrm>
          <a:prstGeom prst="rect">
            <a:avLst/>
          </a:prstGeom>
          <a:noFill/>
        </p:spPr>
        <p:txBody>
          <a:bodyPr wrap="square" rtlCol="0">
            <a:spAutoFit/>
          </a:bodyPr>
          <a:lstStyle/>
          <a:p>
            <a:r>
              <a:rPr lang="en-US" sz="1400" dirty="0"/>
              <a:t>Students can submit their work for review, giving educators a chance to provide feedback </a:t>
            </a:r>
          </a:p>
        </p:txBody>
      </p:sp>
      <p:sp>
        <p:nvSpPr>
          <p:cNvPr id="12" name="TextBox 11"/>
          <p:cNvSpPr txBox="1"/>
          <p:nvPr/>
        </p:nvSpPr>
        <p:spPr>
          <a:xfrm>
            <a:off x="6761188" y="3340138"/>
            <a:ext cx="2107671" cy="954107"/>
          </a:xfrm>
          <a:prstGeom prst="rect">
            <a:avLst/>
          </a:prstGeom>
          <a:noFill/>
        </p:spPr>
        <p:txBody>
          <a:bodyPr wrap="square" rtlCol="0">
            <a:spAutoFit/>
          </a:bodyPr>
          <a:lstStyle/>
          <a:p>
            <a:r>
              <a:rPr lang="en-US" sz="1400"/>
              <a:t>A record of all comments and feedback is readily available </a:t>
            </a:r>
          </a:p>
        </p:txBody>
      </p:sp>
      <p:cxnSp>
        <p:nvCxnSpPr>
          <p:cNvPr id="15" name="Straight Connector 14"/>
          <p:cNvCxnSpPr>
            <a:cxnSpLocks/>
          </p:cNvCxnSpPr>
          <p:nvPr/>
        </p:nvCxnSpPr>
        <p:spPr>
          <a:xfrm flipV="1">
            <a:off x="1337284" y="2876550"/>
            <a:ext cx="1710719" cy="1036864"/>
          </a:xfrm>
          <a:prstGeom prst="line">
            <a:avLst/>
          </a:prstGeom>
          <a:ln w="12700">
            <a:prstDash val="sysDash"/>
            <a:headEnd type="ova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90312" y="4019552"/>
            <a:ext cx="2133600" cy="738664"/>
          </a:xfrm>
          <a:prstGeom prst="rect">
            <a:avLst/>
          </a:prstGeom>
          <a:noFill/>
        </p:spPr>
        <p:txBody>
          <a:bodyPr wrap="square" rtlCol="0">
            <a:spAutoFit/>
          </a:bodyPr>
          <a:lstStyle/>
          <a:p>
            <a:r>
              <a:rPr lang="en-US" sz="1400"/>
              <a:t>Educators are promptly notified once an assignment is submitted</a:t>
            </a:r>
          </a:p>
        </p:txBody>
      </p:sp>
      <p:cxnSp>
        <p:nvCxnSpPr>
          <p:cNvPr id="23" name="Straight Connector 22"/>
          <p:cNvCxnSpPr>
            <a:cxnSpLocks/>
          </p:cNvCxnSpPr>
          <p:nvPr/>
        </p:nvCxnSpPr>
        <p:spPr>
          <a:xfrm flipH="1" flipV="1">
            <a:off x="5257802" y="2543628"/>
            <a:ext cx="1557387" cy="796511"/>
          </a:xfrm>
          <a:prstGeom prst="line">
            <a:avLst/>
          </a:prstGeom>
          <a:ln w="12700">
            <a:prstDash val="sysDash"/>
            <a:headEnd type="ova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82E3648-6A88-4534-A8CC-BAB80BD6D81C}"/>
              </a:ext>
            </a:extLst>
          </p:cNvPr>
          <p:cNvCxnSpPr>
            <a:cxnSpLocks/>
          </p:cNvCxnSpPr>
          <p:nvPr/>
        </p:nvCxnSpPr>
        <p:spPr>
          <a:xfrm flipH="1" flipV="1">
            <a:off x="6028473" y="1801103"/>
            <a:ext cx="1186149" cy="17275"/>
          </a:xfrm>
          <a:prstGeom prst="line">
            <a:avLst/>
          </a:prstGeom>
          <a:ln w="12700">
            <a:prstDash val="sysDash"/>
            <a:headEnd type="ova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591886D-872F-4ED3-8923-A6A5EFD38B2C}"/>
              </a:ext>
            </a:extLst>
          </p:cNvPr>
          <p:cNvSpPr txBox="1"/>
          <p:nvPr/>
        </p:nvSpPr>
        <p:spPr>
          <a:xfrm>
            <a:off x="6815188" y="1880084"/>
            <a:ext cx="2107671" cy="1169551"/>
          </a:xfrm>
          <a:prstGeom prst="rect">
            <a:avLst/>
          </a:prstGeom>
          <a:noFill/>
        </p:spPr>
        <p:txBody>
          <a:bodyPr wrap="square" rtlCol="0">
            <a:spAutoFit/>
          </a:bodyPr>
          <a:lstStyle/>
          <a:p>
            <a:r>
              <a:rPr lang="en-US" sz="1400"/>
              <a:t>Engaging activities provide rigor in the course and allow students to work at their own pace</a:t>
            </a:r>
          </a:p>
        </p:txBody>
      </p:sp>
    </p:spTree>
    <p:extLst>
      <p:ext uri="{BB962C8B-B14F-4D97-AF65-F5344CB8AC3E}">
        <p14:creationId xmlns:p14="http://schemas.microsoft.com/office/powerpoint/2010/main" val="13184444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1C12-E501-3E4C-9409-63FF7B604182}"/>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41F7FE61-88F0-4841-9F69-86E4A3012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072" t="14444" r="7655" b="36666"/>
          <a:stretch/>
        </p:blipFill>
        <p:spPr>
          <a:xfrm>
            <a:off x="2055882" y="1238564"/>
            <a:ext cx="4476893" cy="3283054"/>
          </a:xfrm>
          <a:prstGeom prst="rect">
            <a:avLst/>
          </a:prstGeom>
        </p:spPr>
      </p:pic>
    </p:spTree>
    <p:extLst>
      <p:ext uri="{BB962C8B-B14F-4D97-AF65-F5344CB8AC3E}">
        <p14:creationId xmlns:p14="http://schemas.microsoft.com/office/powerpoint/2010/main" val="32334469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007B-19CB-AC44-A9BF-F6B62E24D3F3}"/>
              </a:ext>
            </a:extLst>
          </p:cNvPr>
          <p:cNvSpPr>
            <a:spLocks noGrp="1"/>
          </p:cNvSpPr>
          <p:nvPr>
            <p:ph type="title"/>
          </p:nvPr>
        </p:nvSpPr>
        <p:spPr>
          <a:xfrm>
            <a:off x="549274" y="640483"/>
            <a:ext cx="8042275" cy="742950"/>
          </a:xfrm>
        </p:spPr>
        <p:txBody>
          <a:bodyPr/>
          <a:lstStyle/>
          <a:p>
            <a:r>
              <a:rPr lang="en-US" dirty="0"/>
              <a:t>Ready to Enroll?</a:t>
            </a:r>
            <a:br>
              <a:rPr lang="en-US" dirty="0"/>
            </a:br>
            <a:r>
              <a:rPr lang="en-US" dirty="0"/>
              <a:t>Enrollment Is Now Open</a:t>
            </a:r>
          </a:p>
        </p:txBody>
      </p:sp>
      <p:sp>
        <p:nvSpPr>
          <p:cNvPr id="3" name="Content Placeholder 2">
            <a:extLst>
              <a:ext uri="{FF2B5EF4-FFF2-40B4-BE49-F238E27FC236}">
                <a16:creationId xmlns:a16="http://schemas.microsoft.com/office/drawing/2014/main" id="{E904AA50-C4BE-4A4F-859D-F4A1C4AFF9D9}"/>
              </a:ext>
            </a:extLst>
          </p:cNvPr>
          <p:cNvSpPr>
            <a:spLocks noGrp="1"/>
          </p:cNvSpPr>
          <p:nvPr>
            <p:ph idx="1"/>
          </p:nvPr>
        </p:nvSpPr>
        <p:spPr>
          <a:xfrm>
            <a:off x="549274" y="1817688"/>
            <a:ext cx="8042275" cy="2518642"/>
          </a:xfrm>
        </p:spPr>
        <p:txBody>
          <a:bodyPr vert="horz" lIns="91440" tIns="45720" rIns="91440" bIns="45720" rtlCol="0" anchor="t">
            <a:normAutofit lnSpcReduction="10000"/>
          </a:bodyPr>
          <a:lstStyle/>
          <a:p>
            <a:pPr marL="0" indent="0">
              <a:buNone/>
            </a:pPr>
            <a:r>
              <a:rPr lang="en-US" dirty="0"/>
              <a:t>Call:  </a:t>
            </a:r>
          </a:p>
          <a:p>
            <a:pPr marL="0" indent="0">
              <a:buNone/>
            </a:pPr>
            <a:r>
              <a:rPr lang="en-US" dirty="0"/>
              <a:t>Email:</a:t>
            </a:r>
          </a:p>
          <a:p>
            <a:pPr marL="0" indent="0">
              <a:buNone/>
            </a:pPr>
            <a:r>
              <a:rPr lang="en-US" dirty="0"/>
              <a:t>Visit: </a:t>
            </a:r>
            <a:br>
              <a:rPr lang="en-US" dirty="0"/>
            </a:br>
            <a:endParaRPr lang="en-US" dirty="0"/>
          </a:p>
        </p:txBody>
      </p:sp>
    </p:spTree>
    <p:extLst>
      <p:ext uri="{BB962C8B-B14F-4D97-AF65-F5344CB8AC3E}">
        <p14:creationId xmlns:p14="http://schemas.microsoft.com/office/powerpoint/2010/main" val="12834820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6609" y="1759003"/>
            <a:ext cx="7490783" cy="2544727"/>
            <a:chOff x="-559491" y="1274564"/>
            <a:chExt cx="6139896" cy="2085812"/>
          </a:xfrm>
          <a:solidFill>
            <a:schemeClr val="bg1"/>
          </a:solidFill>
        </p:grpSpPr>
        <p:sp>
          <p:nvSpPr>
            <p:cNvPr id="7" name="TextBox 6"/>
            <p:cNvSpPr txBox="1"/>
            <p:nvPr/>
          </p:nvSpPr>
          <p:spPr>
            <a:xfrm>
              <a:off x="681842" y="1274564"/>
              <a:ext cx="1143000" cy="882953"/>
            </a:xfrm>
            <a:prstGeom prst="rect">
              <a:avLst/>
            </a:prstGeom>
            <a:grpFill/>
          </p:spPr>
          <p:txBody>
            <a:bodyPr wrap="square" rtlCol="0">
              <a:spAutoFit/>
            </a:bodyPr>
            <a:lstStyle/>
            <a:p>
              <a:pPr algn="ctr" fontAlgn="auto">
                <a:spcBef>
                  <a:spcPts val="0"/>
                </a:spcBef>
                <a:spcAft>
                  <a:spcPts val="0"/>
                </a:spcAft>
                <a:defRPr/>
              </a:pPr>
              <a:r>
                <a:rPr lang="en-US" sz="3600" b="1" dirty="0">
                  <a:solidFill>
                    <a:srgbClr val="0F3385"/>
                  </a:solidFill>
                  <a:latin typeface="Arial"/>
                  <a:ea typeface="+mn-ea"/>
                  <a:cs typeface="+mn-cs"/>
                </a:rPr>
                <a:t>100+</a:t>
              </a:r>
              <a:endParaRPr lang="en-US" sz="3200" b="1" dirty="0">
                <a:solidFill>
                  <a:srgbClr val="0F3385"/>
                </a:solidFill>
                <a:latin typeface="Arial"/>
                <a:ea typeface="+mn-ea"/>
                <a:cs typeface="+mn-cs"/>
              </a:endParaRPr>
            </a:p>
            <a:p>
              <a:pPr algn="ctr" fontAlgn="auto">
                <a:spcBef>
                  <a:spcPts val="0"/>
                </a:spcBef>
                <a:spcAft>
                  <a:spcPts val="0"/>
                </a:spcAft>
                <a:defRPr/>
              </a:pPr>
              <a:r>
                <a:rPr lang="en-US" sz="1400" dirty="0">
                  <a:solidFill>
                    <a:srgbClr val="000000"/>
                  </a:solidFill>
                  <a:latin typeface="Arial"/>
                  <a:ea typeface="+mn-ea"/>
                  <a:cs typeface="+mn-cs"/>
                </a:rPr>
                <a:t>Semesters of core curriculum</a:t>
              </a:r>
              <a:endParaRPr lang="en-US" dirty="0">
                <a:solidFill>
                  <a:srgbClr val="000000"/>
                </a:solidFill>
                <a:latin typeface="Arial"/>
                <a:ea typeface="+mn-ea"/>
                <a:cs typeface="+mn-cs"/>
              </a:endParaRPr>
            </a:p>
          </p:txBody>
        </p:sp>
        <p:sp>
          <p:nvSpPr>
            <p:cNvPr id="8" name="TextBox 7"/>
            <p:cNvSpPr txBox="1"/>
            <p:nvPr/>
          </p:nvSpPr>
          <p:spPr>
            <a:xfrm>
              <a:off x="2814048" y="1274564"/>
              <a:ext cx="1734261" cy="882953"/>
            </a:xfrm>
            <a:prstGeom prst="rect">
              <a:avLst/>
            </a:prstGeom>
            <a:grpFill/>
          </p:spPr>
          <p:txBody>
            <a:bodyPr wrap="square" rtlCol="0">
              <a:spAutoFit/>
            </a:bodyPr>
            <a:lstStyle/>
            <a:p>
              <a:pPr algn="ctr" fontAlgn="auto">
                <a:spcBef>
                  <a:spcPts val="0"/>
                </a:spcBef>
                <a:spcAft>
                  <a:spcPts val="0"/>
                </a:spcAft>
                <a:defRPr/>
              </a:pPr>
              <a:r>
                <a:rPr lang="en-US" sz="3600" b="1" dirty="0">
                  <a:solidFill>
                    <a:srgbClr val="0F3385"/>
                  </a:solidFill>
                  <a:latin typeface="Arial"/>
                  <a:ea typeface="+mn-ea"/>
                  <a:cs typeface="+mn-cs"/>
                </a:rPr>
                <a:t>100+</a:t>
              </a:r>
              <a:endParaRPr lang="en-US" sz="3200" b="1" dirty="0">
                <a:solidFill>
                  <a:srgbClr val="0F3385"/>
                </a:solidFill>
                <a:latin typeface="Arial"/>
                <a:ea typeface="+mn-ea"/>
                <a:cs typeface="+mn-cs"/>
              </a:endParaRPr>
            </a:p>
            <a:p>
              <a:pPr algn="ctr" fontAlgn="auto">
                <a:spcBef>
                  <a:spcPts val="0"/>
                </a:spcBef>
                <a:spcAft>
                  <a:spcPts val="0"/>
                </a:spcAft>
                <a:defRPr/>
              </a:pPr>
              <a:r>
                <a:rPr lang="en-US" sz="1400" dirty="0">
                  <a:solidFill>
                    <a:srgbClr val="000000"/>
                  </a:solidFill>
                  <a:latin typeface="Arial"/>
                  <a:ea typeface="+mn-ea"/>
                  <a:cs typeface="+mn-cs"/>
                </a:rPr>
                <a:t>Semesters of career and technical courses</a:t>
              </a:r>
              <a:endParaRPr lang="en-US" sz="1800" dirty="0">
                <a:solidFill>
                  <a:srgbClr val="000000"/>
                </a:solidFill>
                <a:latin typeface="Arial"/>
                <a:ea typeface="+mn-ea"/>
                <a:cs typeface="+mn-cs"/>
              </a:endParaRPr>
            </a:p>
          </p:txBody>
        </p:sp>
        <p:sp>
          <p:nvSpPr>
            <p:cNvPr id="10" name="TextBox 9"/>
            <p:cNvSpPr txBox="1"/>
            <p:nvPr/>
          </p:nvSpPr>
          <p:spPr>
            <a:xfrm>
              <a:off x="3783629" y="2444637"/>
              <a:ext cx="1796776" cy="882952"/>
            </a:xfrm>
            <a:prstGeom prst="rect">
              <a:avLst/>
            </a:prstGeom>
            <a:grpFill/>
          </p:spPr>
          <p:txBody>
            <a:bodyPr wrap="square" rtlCol="0">
              <a:spAutoFit/>
            </a:bodyPr>
            <a:lstStyle/>
            <a:p>
              <a:pPr algn="ctr" fontAlgn="auto">
                <a:spcBef>
                  <a:spcPts val="0"/>
                </a:spcBef>
                <a:spcAft>
                  <a:spcPts val="0"/>
                </a:spcAft>
                <a:defRPr/>
              </a:pPr>
              <a:r>
                <a:rPr lang="en-US" sz="3600" b="1" dirty="0">
                  <a:solidFill>
                    <a:srgbClr val="0F3385"/>
                  </a:solidFill>
                  <a:latin typeface="Arial"/>
                  <a:ea typeface="+mn-ea"/>
                  <a:cs typeface="+mn-cs"/>
                </a:rPr>
                <a:t>12</a:t>
              </a:r>
              <a:endParaRPr lang="en-US" sz="3200" b="1" dirty="0">
                <a:solidFill>
                  <a:srgbClr val="0F3385"/>
                </a:solidFill>
                <a:latin typeface="Arial"/>
                <a:ea typeface="+mn-ea"/>
                <a:cs typeface="+mn-cs"/>
              </a:endParaRPr>
            </a:p>
            <a:p>
              <a:pPr algn="ctr" fontAlgn="auto">
                <a:spcBef>
                  <a:spcPts val="0"/>
                </a:spcBef>
                <a:spcAft>
                  <a:spcPts val="0"/>
                </a:spcAft>
                <a:defRPr/>
              </a:pPr>
              <a:r>
                <a:rPr lang="en-US" sz="1400" dirty="0">
                  <a:solidFill>
                    <a:srgbClr val="000000"/>
                  </a:solidFill>
                  <a:latin typeface="Arial"/>
                  <a:ea typeface="+mn-ea"/>
                  <a:cs typeface="+mn-cs"/>
                </a:rPr>
                <a:t>Semesters of </a:t>
              </a:r>
              <a:r>
                <a:rPr lang="en-US" sz="1400" dirty="0">
                  <a:solidFill>
                    <a:srgbClr val="000000"/>
                  </a:solidFill>
                  <a:latin typeface="Arial"/>
                </a:rPr>
                <a:t>advanced placement </a:t>
              </a:r>
              <a:r>
                <a:rPr lang="en-US" sz="1400" dirty="0">
                  <a:solidFill>
                    <a:srgbClr val="000000"/>
                  </a:solidFill>
                  <a:latin typeface="Arial"/>
                  <a:ea typeface="+mn-ea"/>
                  <a:cs typeface="+mn-cs"/>
                </a:rPr>
                <a:t>courses</a:t>
              </a:r>
              <a:endParaRPr lang="en-US" sz="2000" dirty="0">
                <a:solidFill>
                  <a:srgbClr val="000000"/>
                </a:solidFill>
                <a:latin typeface="Arial"/>
                <a:ea typeface="+mn-ea"/>
                <a:cs typeface="+mn-cs"/>
              </a:endParaRPr>
            </a:p>
          </p:txBody>
        </p:sp>
        <p:sp>
          <p:nvSpPr>
            <p:cNvPr id="11" name="TextBox 10"/>
            <p:cNvSpPr txBox="1"/>
            <p:nvPr/>
          </p:nvSpPr>
          <p:spPr>
            <a:xfrm>
              <a:off x="-503089" y="2449375"/>
              <a:ext cx="1295400" cy="882952"/>
            </a:xfrm>
            <a:prstGeom prst="rect">
              <a:avLst/>
            </a:prstGeom>
            <a:grpFill/>
          </p:spPr>
          <p:txBody>
            <a:bodyPr wrap="square" rtlCol="0">
              <a:spAutoFit/>
            </a:bodyPr>
            <a:lstStyle/>
            <a:p>
              <a:pPr algn="ctr" fontAlgn="auto">
                <a:spcBef>
                  <a:spcPts val="0"/>
                </a:spcBef>
                <a:spcAft>
                  <a:spcPts val="0"/>
                </a:spcAft>
                <a:defRPr/>
              </a:pPr>
              <a:r>
                <a:rPr lang="en-US" sz="3600" b="1" dirty="0">
                  <a:solidFill>
                    <a:srgbClr val="0F3385"/>
                  </a:solidFill>
                  <a:latin typeface="Arial"/>
                  <a:ea typeface="+mn-ea"/>
                  <a:cs typeface="+mn-cs"/>
                </a:rPr>
                <a:t>30</a:t>
              </a:r>
              <a:endParaRPr lang="en-US" sz="3200" b="1" dirty="0">
                <a:solidFill>
                  <a:srgbClr val="0F3385"/>
                </a:solidFill>
                <a:latin typeface="Arial"/>
                <a:ea typeface="+mn-ea"/>
                <a:cs typeface="+mn-cs"/>
              </a:endParaRPr>
            </a:p>
            <a:p>
              <a:pPr algn="ctr" fontAlgn="auto">
                <a:spcBef>
                  <a:spcPts val="0"/>
                </a:spcBef>
                <a:spcAft>
                  <a:spcPts val="0"/>
                </a:spcAft>
                <a:defRPr/>
              </a:pPr>
              <a:r>
                <a:rPr lang="en-US" sz="1400" dirty="0">
                  <a:solidFill>
                    <a:srgbClr val="000000"/>
                  </a:solidFill>
                  <a:latin typeface="Arial"/>
                  <a:ea typeface="+mn-ea"/>
                  <a:cs typeface="+mn-cs"/>
                </a:rPr>
                <a:t>Semesters of world languages</a:t>
              </a:r>
              <a:endParaRPr lang="en-US" sz="2000" dirty="0">
                <a:solidFill>
                  <a:srgbClr val="000000"/>
                </a:solidFill>
                <a:latin typeface="Arial"/>
                <a:ea typeface="+mn-ea"/>
                <a:cs typeface="+mn-cs"/>
              </a:endParaRPr>
            </a:p>
          </p:txBody>
        </p:sp>
        <p:cxnSp>
          <p:nvCxnSpPr>
            <p:cNvPr id="15" name="Straight Connector 14"/>
            <p:cNvCxnSpPr/>
            <p:nvPr/>
          </p:nvCxnSpPr>
          <p:spPr>
            <a:xfrm>
              <a:off x="-559491" y="3360376"/>
              <a:ext cx="1371600" cy="0"/>
            </a:xfrm>
            <a:prstGeom prst="line">
              <a:avLst/>
            </a:prstGeom>
            <a:grpFill/>
            <a:ln w="76200" cmpd="sng">
              <a:solidFill>
                <a:srgbClr val="10479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a:off x="2928822" y="2183381"/>
              <a:ext cx="1507668" cy="0"/>
            </a:xfrm>
            <a:prstGeom prst="line">
              <a:avLst/>
            </a:prstGeom>
            <a:grpFill/>
            <a:ln w="76200" cmpd="sng">
              <a:solidFill>
                <a:srgbClr val="104797"/>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05FAFD88-F06A-F54F-AE93-138F78D535FB}"/>
              </a:ext>
            </a:extLst>
          </p:cNvPr>
          <p:cNvCxnSpPr/>
          <p:nvPr/>
        </p:nvCxnSpPr>
        <p:spPr>
          <a:xfrm>
            <a:off x="2206512" y="2849184"/>
            <a:ext cx="1673377" cy="0"/>
          </a:xfrm>
          <a:prstGeom prst="line">
            <a:avLst/>
          </a:prstGeom>
          <a:solidFill>
            <a:schemeClr val="bg1"/>
          </a:solidFill>
          <a:ln w="76200" cmpd="sng">
            <a:solidFill>
              <a:srgbClr val="0F3385"/>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3D3A7F4-FADA-A846-8C15-C9ABB202FC16}"/>
              </a:ext>
            </a:extLst>
          </p:cNvPr>
          <p:cNvCxnSpPr/>
          <p:nvPr/>
        </p:nvCxnSpPr>
        <p:spPr>
          <a:xfrm>
            <a:off x="3522136" y="4314365"/>
            <a:ext cx="1673377" cy="0"/>
          </a:xfrm>
          <a:prstGeom prst="line">
            <a:avLst/>
          </a:prstGeom>
          <a:solidFill>
            <a:schemeClr val="bg1"/>
          </a:solidFill>
          <a:ln w="76200" cmpd="sng">
            <a:solidFill>
              <a:srgbClr val="10479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49275" y="468862"/>
            <a:ext cx="8042276" cy="614538"/>
          </a:xfrm>
        </p:spPr>
        <p:txBody>
          <a:bodyPr>
            <a:normAutofit fontScale="90000"/>
          </a:bodyPr>
          <a:lstStyle/>
          <a:p>
            <a:r>
              <a:rPr lang="en-US" dirty="0"/>
              <a:t>Expansive course offering</a:t>
            </a:r>
          </a:p>
        </p:txBody>
      </p:sp>
      <p:sp>
        <p:nvSpPr>
          <p:cNvPr id="3" name="Content Placeholder 2"/>
          <p:cNvSpPr>
            <a:spLocks noGrp="1"/>
          </p:cNvSpPr>
          <p:nvPr>
            <p:ph idx="1"/>
          </p:nvPr>
        </p:nvSpPr>
        <p:spPr>
          <a:xfrm>
            <a:off x="549275" y="1159898"/>
            <a:ext cx="8042275" cy="589279"/>
          </a:xfrm>
        </p:spPr>
        <p:txBody>
          <a:bodyPr/>
          <a:lstStyle/>
          <a:p>
            <a:pPr marL="0" indent="0">
              <a:buNone/>
            </a:pPr>
            <a:r>
              <a:rPr lang="en-US" dirty="0"/>
              <a:t>Rigorous, research-based courses designed to engage students.</a:t>
            </a:r>
          </a:p>
          <a:p>
            <a:endParaRPr lang="en-US" dirty="0"/>
          </a:p>
        </p:txBody>
      </p:sp>
      <p:cxnSp>
        <p:nvCxnSpPr>
          <p:cNvPr id="14" name="Straight Connector 13"/>
          <p:cNvCxnSpPr/>
          <p:nvPr/>
        </p:nvCxnSpPr>
        <p:spPr>
          <a:xfrm>
            <a:off x="6394710" y="4314371"/>
            <a:ext cx="1673376" cy="0"/>
          </a:xfrm>
          <a:prstGeom prst="line">
            <a:avLst/>
          </a:prstGeom>
          <a:ln w="76200" cmpd="sng">
            <a:solidFill>
              <a:srgbClr val="10479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687933" y="3197146"/>
            <a:ext cx="1394480" cy="1077218"/>
          </a:xfrm>
          <a:prstGeom prst="rect">
            <a:avLst/>
          </a:prstGeom>
          <a:noFill/>
        </p:spPr>
        <p:txBody>
          <a:bodyPr wrap="square" rtlCol="0">
            <a:spAutoFit/>
          </a:bodyPr>
          <a:lstStyle/>
          <a:p>
            <a:pPr algn="ctr" fontAlgn="auto">
              <a:spcBef>
                <a:spcPts val="0"/>
              </a:spcBef>
              <a:spcAft>
                <a:spcPts val="0"/>
              </a:spcAft>
              <a:defRPr/>
            </a:pPr>
            <a:r>
              <a:rPr lang="en-US" sz="3600" b="1" dirty="0">
                <a:solidFill>
                  <a:srgbClr val="0F3385"/>
                </a:solidFill>
                <a:latin typeface="Arial"/>
                <a:ea typeface="+mn-ea"/>
                <a:cs typeface="+mn-cs"/>
              </a:rPr>
              <a:t>100+</a:t>
            </a:r>
            <a:endParaRPr lang="en-US" sz="3200" b="1" dirty="0">
              <a:solidFill>
                <a:srgbClr val="0F3385"/>
              </a:solidFill>
              <a:latin typeface="Arial"/>
              <a:ea typeface="+mn-ea"/>
              <a:cs typeface="+mn-cs"/>
            </a:endParaRPr>
          </a:p>
          <a:p>
            <a:pPr algn="ctr" fontAlgn="auto">
              <a:spcBef>
                <a:spcPts val="0"/>
              </a:spcBef>
              <a:spcAft>
                <a:spcPts val="0"/>
              </a:spcAft>
              <a:defRPr/>
            </a:pPr>
            <a:r>
              <a:rPr lang="en-US" sz="1400" dirty="0">
                <a:solidFill>
                  <a:srgbClr val="000000"/>
                </a:solidFill>
                <a:latin typeface="Arial"/>
                <a:ea typeface="+mn-ea"/>
                <a:cs typeface="+mn-cs"/>
              </a:rPr>
              <a:t>Semesters of electives</a:t>
            </a:r>
            <a:endParaRPr lang="en-US" dirty="0">
              <a:solidFill>
                <a:srgbClr val="000000"/>
              </a:solidFill>
              <a:latin typeface="Arial"/>
              <a:ea typeface="+mn-ea"/>
              <a:cs typeface="+mn-cs"/>
            </a:endParaRPr>
          </a:p>
        </p:txBody>
      </p:sp>
    </p:spTree>
    <p:extLst>
      <p:ext uri="{BB962C8B-B14F-4D97-AF65-F5344CB8AC3E}">
        <p14:creationId xmlns:p14="http://schemas.microsoft.com/office/powerpoint/2010/main" val="114820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097C2C6-EE47-7441-BEE4-0A148A8A1A0F}"/>
              </a:ext>
            </a:extLst>
          </p:cNvPr>
          <p:cNvSpPr>
            <a:spLocks noGrp="1"/>
          </p:cNvSpPr>
          <p:nvPr>
            <p:ph type="title"/>
          </p:nvPr>
        </p:nvSpPr>
        <p:spPr>
          <a:xfrm>
            <a:off x="549275" y="468862"/>
            <a:ext cx="8042276" cy="614538"/>
          </a:xfrm>
        </p:spPr>
        <p:txBody>
          <a:bodyPr>
            <a:noAutofit/>
          </a:bodyPr>
          <a:lstStyle/>
          <a:p>
            <a:r>
              <a:rPr lang="en-US" sz="2800" dirty="0"/>
              <a:t>Middle and High School Courses are </a:t>
            </a:r>
            <a:br>
              <a:rPr lang="en-US" sz="2800" dirty="0"/>
            </a:br>
            <a:r>
              <a:rPr lang="en-US" sz="2800" dirty="0"/>
              <a:t>built using research-based design principals</a:t>
            </a:r>
          </a:p>
        </p:txBody>
      </p:sp>
      <p:sp>
        <p:nvSpPr>
          <p:cNvPr id="22" name="Rectangle 21">
            <a:extLst>
              <a:ext uri="{FF2B5EF4-FFF2-40B4-BE49-F238E27FC236}">
                <a16:creationId xmlns:a16="http://schemas.microsoft.com/office/drawing/2014/main" id="{D7AA72E1-E586-8A46-AF45-87500EBF934D}"/>
              </a:ext>
            </a:extLst>
          </p:cNvPr>
          <p:cNvSpPr/>
          <p:nvPr/>
        </p:nvSpPr>
        <p:spPr>
          <a:xfrm>
            <a:off x="646259" y="1287381"/>
            <a:ext cx="2049032" cy="1015663"/>
          </a:xfrm>
          <a:prstGeom prst="rect">
            <a:avLst/>
          </a:prstGeom>
        </p:spPr>
        <p:txBody>
          <a:bodyPr wrap="square" anchor="t">
            <a:spAutoFit/>
          </a:bodyPr>
          <a:lstStyle/>
          <a:p>
            <a:r>
              <a:rPr lang="en-US" sz="1000" b="1">
                <a:solidFill>
                  <a:srgbClr val="B368A9"/>
                </a:solidFill>
                <a:latin typeface="Arial"/>
                <a:cs typeface="Arial"/>
              </a:rPr>
              <a:t>Mastery Learning </a:t>
            </a:r>
            <a:br>
              <a:rPr lang="en-US" sz="1000">
                <a:latin typeface="Arial" panose="020B0604020202020204" pitchFamily="34" charset="0"/>
                <a:cs typeface="Arial" panose="020B0604020202020204" pitchFamily="34" charset="0"/>
              </a:rPr>
            </a:br>
            <a:r>
              <a:rPr lang="en-US" sz="1000">
                <a:latin typeface="Arial"/>
                <a:cs typeface="Arial"/>
              </a:rPr>
              <a:t>Students show mastery of key content, invest time on not-yet-mastered content, and proceed through learning new content at their own pace. </a:t>
            </a:r>
            <a:endParaRPr lang="en-US" sz="10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2D41BC4-4545-9C4E-A812-40DB33F526CA}"/>
              </a:ext>
            </a:extLst>
          </p:cNvPr>
          <p:cNvSpPr/>
          <p:nvPr/>
        </p:nvSpPr>
        <p:spPr>
          <a:xfrm>
            <a:off x="635374" y="2346847"/>
            <a:ext cx="1979876" cy="1169551"/>
          </a:xfrm>
          <a:prstGeom prst="rect">
            <a:avLst/>
          </a:prstGeom>
        </p:spPr>
        <p:txBody>
          <a:bodyPr wrap="square" anchor="t">
            <a:spAutoFit/>
          </a:bodyPr>
          <a:lstStyle/>
          <a:p>
            <a:r>
              <a:rPr lang="en-US" sz="1000" b="1" dirty="0">
                <a:solidFill>
                  <a:schemeClr val="tx2"/>
                </a:solidFill>
                <a:cs typeface="Arial"/>
              </a:rPr>
              <a:t>Scaffolding</a:t>
            </a:r>
            <a:r>
              <a:rPr lang="en-US" sz="1000" dirty="0">
                <a:cs typeface="Arial"/>
              </a:rPr>
              <a:t> </a:t>
            </a:r>
            <a:endParaRPr lang="en-US" sz="1000" dirty="0">
              <a:latin typeface="Arial" panose="020B0604020202020204" pitchFamily="34" charset="0"/>
              <a:cs typeface="Arial" panose="020B0604020202020204" pitchFamily="34" charset="0"/>
            </a:endParaRPr>
          </a:p>
          <a:p>
            <a:r>
              <a:rPr lang="en-US" sz="1000" dirty="0">
                <a:cs typeface="Arial"/>
              </a:rPr>
              <a:t>Buoy learning by providing specific supports when learners need them and systematically removing them—leading to independence as learners approach mastery.</a:t>
            </a:r>
          </a:p>
        </p:txBody>
      </p:sp>
      <p:sp>
        <p:nvSpPr>
          <p:cNvPr id="24" name="Rectangle 23">
            <a:extLst>
              <a:ext uri="{FF2B5EF4-FFF2-40B4-BE49-F238E27FC236}">
                <a16:creationId xmlns:a16="http://schemas.microsoft.com/office/drawing/2014/main" id="{C9EAF9AF-9B0B-5345-AC2B-DD8DC2C028CF}"/>
              </a:ext>
            </a:extLst>
          </p:cNvPr>
          <p:cNvSpPr/>
          <p:nvPr/>
        </p:nvSpPr>
        <p:spPr>
          <a:xfrm>
            <a:off x="646261" y="3613489"/>
            <a:ext cx="2096941" cy="1015663"/>
          </a:xfrm>
          <a:prstGeom prst="rect">
            <a:avLst/>
          </a:prstGeom>
        </p:spPr>
        <p:txBody>
          <a:bodyPr wrap="square" anchor="t">
            <a:spAutoFit/>
          </a:bodyPr>
          <a:lstStyle/>
          <a:p>
            <a:r>
              <a:rPr lang="en-US" sz="1000" b="1">
                <a:solidFill>
                  <a:schemeClr val="accent4"/>
                </a:solidFill>
                <a:cs typeface="Arial"/>
              </a:rPr>
              <a:t>Deliberate Practice </a:t>
            </a:r>
            <a:endParaRPr lang="en-US" sz="1000">
              <a:solidFill>
                <a:schemeClr val="accent4"/>
              </a:solidFill>
              <a:latin typeface="Arial" panose="020B0604020202020204" pitchFamily="34" charset="0"/>
              <a:cs typeface="Arial" panose="020B0604020202020204" pitchFamily="34" charset="0"/>
            </a:endParaRPr>
          </a:p>
          <a:p>
            <a:r>
              <a:rPr lang="en-US" sz="1000">
                <a:cs typeface="Arial"/>
              </a:rPr>
              <a:t>Offer intentional, structured, and sustained practice that builds thoughtfully in complexity to support increasing levels of understanding.</a:t>
            </a:r>
          </a:p>
        </p:txBody>
      </p:sp>
      <p:sp>
        <p:nvSpPr>
          <p:cNvPr id="25" name="Rectangle 24">
            <a:extLst>
              <a:ext uri="{FF2B5EF4-FFF2-40B4-BE49-F238E27FC236}">
                <a16:creationId xmlns:a16="http://schemas.microsoft.com/office/drawing/2014/main" id="{BA22E1EB-A0CC-8240-9C92-6BB70A3081EE}"/>
              </a:ext>
            </a:extLst>
          </p:cNvPr>
          <p:cNvSpPr/>
          <p:nvPr/>
        </p:nvSpPr>
        <p:spPr>
          <a:xfrm>
            <a:off x="6477004" y="2274719"/>
            <a:ext cx="2124063" cy="1169551"/>
          </a:xfrm>
          <a:prstGeom prst="rect">
            <a:avLst/>
          </a:prstGeom>
        </p:spPr>
        <p:txBody>
          <a:bodyPr wrap="square" anchor="t">
            <a:spAutoFit/>
          </a:bodyPr>
          <a:lstStyle/>
          <a:p>
            <a:r>
              <a:rPr lang="en-US" sz="1000" b="1">
                <a:solidFill>
                  <a:schemeClr val="accent6"/>
                </a:solidFill>
                <a:cs typeface="Arial"/>
              </a:rPr>
              <a:t>Active, Engaging Learning </a:t>
            </a:r>
            <a:endParaRPr lang="en-US" sz="1000" b="1">
              <a:solidFill>
                <a:schemeClr val="accent6"/>
              </a:solidFill>
              <a:latin typeface="Arial" panose="020B0604020202020204" pitchFamily="34" charset="0"/>
              <a:cs typeface="Arial" panose="020B0604020202020204" pitchFamily="34" charset="0"/>
            </a:endParaRPr>
          </a:p>
          <a:p>
            <a:r>
              <a:rPr lang="en-US" sz="1000">
                <a:cs typeface="Arial"/>
              </a:rPr>
              <a:t>Involve learners in responding to and manipulating information while they learn—ensuring their involvement in building understanding and minimizing passive reception of information.</a:t>
            </a:r>
          </a:p>
        </p:txBody>
      </p:sp>
      <p:sp>
        <p:nvSpPr>
          <p:cNvPr id="26" name="Rectangle 25">
            <a:extLst>
              <a:ext uri="{FF2B5EF4-FFF2-40B4-BE49-F238E27FC236}">
                <a16:creationId xmlns:a16="http://schemas.microsoft.com/office/drawing/2014/main" id="{C6A58893-47CD-BD49-8B3B-C012F888A35A}"/>
              </a:ext>
            </a:extLst>
          </p:cNvPr>
          <p:cNvSpPr/>
          <p:nvPr/>
        </p:nvSpPr>
        <p:spPr>
          <a:xfrm>
            <a:off x="6477003" y="3537288"/>
            <a:ext cx="2222021" cy="1015663"/>
          </a:xfrm>
          <a:prstGeom prst="rect">
            <a:avLst/>
          </a:prstGeom>
        </p:spPr>
        <p:txBody>
          <a:bodyPr wrap="square" anchor="t">
            <a:spAutoFit/>
          </a:bodyPr>
          <a:lstStyle/>
          <a:p>
            <a:r>
              <a:rPr lang="en-US" sz="1000" b="1">
                <a:solidFill>
                  <a:srgbClr val="5DBA61"/>
                </a:solidFill>
                <a:cs typeface="Arial"/>
              </a:rPr>
              <a:t>Metacognitive Strategies</a:t>
            </a:r>
          </a:p>
          <a:p>
            <a:r>
              <a:rPr lang="en-US" sz="1000">
                <a:cs typeface="Arial"/>
              </a:rPr>
              <a:t>Engage students in reflecting on how they best learn and evaluating their thought processes to help themselves along their learning path.</a:t>
            </a:r>
          </a:p>
        </p:txBody>
      </p:sp>
      <p:sp>
        <p:nvSpPr>
          <p:cNvPr id="27" name="TextBox 26">
            <a:extLst>
              <a:ext uri="{FF2B5EF4-FFF2-40B4-BE49-F238E27FC236}">
                <a16:creationId xmlns:a16="http://schemas.microsoft.com/office/drawing/2014/main" id="{4D4D1C9B-BFB4-5442-AFB2-E36058343627}"/>
              </a:ext>
            </a:extLst>
          </p:cNvPr>
          <p:cNvSpPr txBox="1"/>
          <p:nvPr/>
        </p:nvSpPr>
        <p:spPr>
          <a:xfrm>
            <a:off x="6477004" y="1377006"/>
            <a:ext cx="2222021" cy="861774"/>
          </a:xfrm>
          <a:prstGeom prst="rect">
            <a:avLst/>
          </a:prstGeom>
          <a:noFill/>
        </p:spPr>
        <p:txBody>
          <a:bodyPr wrap="square" rtlCol="0" anchor="t">
            <a:spAutoFit/>
          </a:bodyPr>
          <a:lstStyle/>
          <a:p>
            <a:r>
              <a:rPr lang="en-US" sz="1000" b="1">
                <a:solidFill>
                  <a:schemeClr val="accent5"/>
                </a:solidFill>
                <a:cs typeface="Arial"/>
              </a:rPr>
              <a:t>Explicit Instruction </a:t>
            </a:r>
            <a:endParaRPr lang="en-US" sz="1000">
              <a:solidFill>
                <a:schemeClr val="accent5"/>
              </a:solidFill>
              <a:latin typeface="Arial" panose="020B0604020202020204" pitchFamily="34" charset="0"/>
              <a:cs typeface="Arial" panose="020B0604020202020204" pitchFamily="34" charset="0"/>
            </a:endParaRPr>
          </a:p>
          <a:p>
            <a:r>
              <a:rPr lang="en-US" sz="1000">
                <a:cs typeface="Arial"/>
              </a:rPr>
              <a:t>Support successful learning by providing clear skill statements, modeling of learning outcomes, and reducing cognitive load.</a:t>
            </a:r>
          </a:p>
        </p:txBody>
      </p:sp>
      <p:pic>
        <p:nvPicPr>
          <p:cNvPr id="6" name="Picture 5" descr="Diagram&#10;&#10;Description automatically generated">
            <a:extLst>
              <a:ext uri="{FF2B5EF4-FFF2-40B4-BE49-F238E27FC236}">
                <a16:creationId xmlns:a16="http://schemas.microsoft.com/office/drawing/2014/main" id="{C97A5F43-CF3C-49D3-8BA6-605BFA5D29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497" y="1331343"/>
            <a:ext cx="3329006" cy="4485079"/>
          </a:xfrm>
          <a:prstGeom prst="rect">
            <a:avLst/>
          </a:prstGeom>
        </p:spPr>
      </p:pic>
    </p:spTree>
    <p:extLst>
      <p:ext uri="{BB962C8B-B14F-4D97-AF65-F5344CB8AC3E}">
        <p14:creationId xmlns:p14="http://schemas.microsoft.com/office/powerpoint/2010/main" val="294219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child, standing&#10;&#10;Description automatically generated">
            <a:extLst>
              <a:ext uri="{FF2B5EF4-FFF2-40B4-BE49-F238E27FC236}">
                <a16:creationId xmlns:a16="http://schemas.microsoft.com/office/drawing/2014/main" id="{33D7BE6B-1717-7E49-9F8F-31F2FFEBB1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430" y="355235"/>
            <a:ext cx="11056782" cy="4328598"/>
          </a:xfrm>
          <a:prstGeom prst="rect">
            <a:avLst/>
          </a:prstGeom>
        </p:spPr>
      </p:pic>
      <p:sp>
        <p:nvSpPr>
          <p:cNvPr id="3" name="Content Placeholder 2">
            <a:extLst>
              <a:ext uri="{FF2B5EF4-FFF2-40B4-BE49-F238E27FC236}">
                <a16:creationId xmlns:a16="http://schemas.microsoft.com/office/drawing/2014/main" id="{AE0BC99E-6550-544D-833A-AB165F87BEB4}"/>
              </a:ext>
            </a:extLst>
          </p:cNvPr>
          <p:cNvSpPr>
            <a:spLocks noGrp="1"/>
          </p:cNvSpPr>
          <p:nvPr>
            <p:ph idx="1"/>
          </p:nvPr>
        </p:nvSpPr>
        <p:spPr>
          <a:xfrm>
            <a:off x="385267" y="2135824"/>
            <a:ext cx="3751930" cy="1884199"/>
          </a:xfrm>
        </p:spPr>
        <p:txBody>
          <a:bodyPr>
            <a:normAutofit/>
          </a:bodyPr>
          <a:lstStyle/>
          <a:p>
            <a:pPr marL="0" indent="0">
              <a:buNone/>
            </a:pPr>
            <a:r>
              <a:rPr lang="en-US" sz="4800" b="1" dirty="0"/>
              <a:t>Information Session</a:t>
            </a:r>
          </a:p>
        </p:txBody>
      </p:sp>
      <p:sp>
        <p:nvSpPr>
          <p:cNvPr id="2" name="Oval 1">
            <a:extLst>
              <a:ext uri="{FF2B5EF4-FFF2-40B4-BE49-F238E27FC236}">
                <a16:creationId xmlns:a16="http://schemas.microsoft.com/office/drawing/2014/main" id="{0763883E-C52F-F049-AB4E-22DC48B49BA7}"/>
              </a:ext>
            </a:extLst>
          </p:cNvPr>
          <p:cNvSpPr/>
          <p:nvPr/>
        </p:nvSpPr>
        <p:spPr>
          <a:xfrm>
            <a:off x="1037807" y="1122138"/>
            <a:ext cx="775604" cy="775604"/>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ysClr val="windowText" lastClr="000000"/>
                </a:solidFill>
              </a:rPr>
              <a:t>Your Logo Here</a:t>
            </a:r>
          </a:p>
        </p:txBody>
      </p:sp>
      <p:grpSp>
        <p:nvGrpSpPr>
          <p:cNvPr id="10" name="Group 9">
            <a:extLst>
              <a:ext uri="{FF2B5EF4-FFF2-40B4-BE49-F238E27FC236}">
                <a16:creationId xmlns:a16="http://schemas.microsoft.com/office/drawing/2014/main" id="{948F1A07-3558-4E4B-9846-A5CFC80F73F9}"/>
              </a:ext>
            </a:extLst>
          </p:cNvPr>
          <p:cNvGrpSpPr/>
          <p:nvPr/>
        </p:nvGrpSpPr>
        <p:grpSpPr>
          <a:xfrm>
            <a:off x="458907" y="3867552"/>
            <a:ext cx="3399569" cy="304942"/>
            <a:chOff x="1316446" y="647805"/>
            <a:chExt cx="7105012" cy="637321"/>
          </a:xfrm>
        </p:grpSpPr>
        <p:pic>
          <p:nvPicPr>
            <p:cNvPr id="11" name="Picture 10">
              <a:extLst>
                <a:ext uri="{FF2B5EF4-FFF2-40B4-BE49-F238E27FC236}">
                  <a16:creationId xmlns:a16="http://schemas.microsoft.com/office/drawing/2014/main" id="{D8F40A24-CF52-C549-AD85-9BE3E9CF06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6446" y="751551"/>
              <a:ext cx="2897336" cy="436226"/>
            </a:xfrm>
            <a:prstGeom prst="rect">
              <a:avLst/>
            </a:prstGeom>
          </p:spPr>
        </p:pic>
        <p:pic>
          <p:nvPicPr>
            <p:cNvPr id="12" name="Picture 11">
              <a:extLst>
                <a:ext uri="{FF2B5EF4-FFF2-40B4-BE49-F238E27FC236}">
                  <a16:creationId xmlns:a16="http://schemas.microsoft.com/office/drawing/2014/main" id="{41242B48-BC7B-0549-9A42-744803A648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9623" y="647805"/>
              <a:ext cx="3641835" cy="637321"/>
            </a:xfrm>
            <a:prstGeom prst="rect">
              <a:avLst/>
            </a:prstGeom>
          </p:spPr>
        </p:pic>
      </p:grpSp>
    </p:spTree>
    <p:extLst>
      <p:ext uri="{BB962C8B-B14F-4D97-AF65-F5344CB8AC3E}">
        <p14:creationId xmlns:p14="http://schemas.microsoft.com/office/powerpoint/2010/main" val="717241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F16E-2A7B-49F7-BC57-346AFAA9F998}"/>
              </a:ext>
            </a:extLst>
          </p:cNvPr>
          <p:cNvSpPr>
            <a:spLocks noGrp="1"/>
          </p:cNvSpPr>
          <p:nvPr>
            <p:ph type="title"/>
          </p:nvPr>
        </p:nvSpPr>
        <p:spPr>
          <a:xfrm>
            <a:off x="549275" y="468862"/>
            <a:ext cx="8042276" cy="614538"/>
          </a:xfrm>
        </p:spPr>
        <p:txBody>
          <a:bodyPr>
            <a:noAutofit/>
          </a:bodyPr>
          <a:lstStyle/>
          <a:p>
            <a:r>
              <a:rPr lang="en-US" sz="3600" dirty="0"/>
              <a:t>Project-based digital curriculum for K-5</a:t>
            </a:r>
          </a:p>
        </p:txBody>
      </p:sp>
      <p:sp>
        <p:nvSpPr>
          <p:cNvPr id="3" name="Content Placeholder 2">
            <a:extLst>
              <a:ext uri="{FF2B5EF4-FFF2-40B4-BE49-F238E27FC236}">
                <a16:creationId xmlns:a16="http://schemas.microsoft.com/office/drawing/2014/main" id="{00F9570F-BC24-421E-B59E-7C21B3C5AC6C}"/>
              </a:ext>
            </a:extLst>
          </p:cNvPr>
          <p:cNvSpPr>
            <a:spLocks noGrp="1"/>
          </p:cNvSpPr>
          <p:nvPr>
            <p:ph idx="1"/>
          </p:nvPr>
        </p:nvSpPr>
        <p:spPr>
          <a:xfrm>
            <a:off x="292538" y="1230912"/>
            <a:ext cx="4011876" cy="3325812"/>
          </a:xfrm>
        </p:spPr>
        <p:txBody>
          <a:bodyPr>
            <a:normAutofit/>
          </a:bodyPr>
          <a:lstStyle/>
          <a:p>
            <a:pPr marL="0" indent="0">
              <a:buNone/>
            </a:pPr>
            <a:r>
              <a:rPr lang="en-US" sz="1400" b="1" dirty="0">
                <a:solidFill>
                  <a:schemeClr val="tx1"/>
                </a:solidFill>
              </a:rPr>
              <a:t>Develop critical thinking skills </a:t>
            </a:r>
            <a:r>
              <a:rPr lang="en-US" sz="1400" dirty="0">
                <a:solidFill>
                  <a:schemeClr val="tx1"/>
                </a:solidFill>
              </a:rPr>
              <a:t>through high-quality project-based curriculum</a:t>
            </a:r>
          </a:p>
          <a:p>
            <a:pPr marL="0" indent="0">
              <a:buNone/>
            </a:pPr>
            <a:endParaRPr lang="en-US" sz="1400" dirty="0">
              <a:solidFill>
                <a:schemeClr val="tx1"/>
              </a:solidFill>
            </a:endParaRPr>
          </a:p>
          <a:p>
            <a:pPr marL="0" indent="0">
              <a:buNone/>
            </a:pPr>
            <a:r>
              <a:rPr lang="en-US" sz="1400" b="1" dirty="0">
                <a:solidFill>
                  <a:schemeClr val="tx1"/>
                </a:solidFill>
              </a:rPr>
              <a:t>Improve learning and retention </a:t>
            </a:r>
            <a:r>
              <a:rPr lang="en-US" sz="1400" dirty="0">
                <a:solidFill>
                  <a:schemeClr val="tx1"/>
                </a:solidFill>
              </a:rPr>
              <a:t>with research-based curriculum and an intuitive framework</a:t>
            </a: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p:txBody>
      </p:sp>
      <p:sp>
        <p:nvSpPr>
          <p:cNvPr id="4" name="Content Placeholder 2">
            <a:extLst>
              <a:ext uri="{FF2B5EF4-FFF2-40B4-BE49-F238E27FC236}">
                <a16:creationId xmlns:a16="http://schemas.microsoft.com/office/drawing/2014/main" id="{60B84478-E1F7-436C-93BB-9BA160BD84CF}"/>
              </a:ext>
            </a:extLst>
          </p:cNvPr>
          <p:cNvSpPr txBox="1">
            <a:spLocks/>
          </p:cNvSpPr>
          <p:nvPr/>
        </p:nvSpPr>
        <p:spPr>
          <a:xfrm>
            <a:off x="4374402" y="1564683"/>
            <a:ext cx="4296857" cy="3394472"/>
          </a:xfrm>
          <a:prstGeom prst="rect">
            <a:avLst/>
          </a:prstGeom>
        </p:spPr>
        <p:txBody>
          <a:bodyPr vert="horz" lIns="91440" tIns="45720" rIns="91440" bIns="45720" rtlCol="0">
            <a:noAutofit/>
          </a:bodyPr>
          <a:lstStyle>
            <a:lvl1pPr marL="0" indent="0" algn="l" defTabSz="914377" rtl="0" eaLnBrk="1" latinLnBrk="0" hangingPunct="1">
              <a:lnSpc>
                <a:spcPct val="100000"/>
              </a:lnSpc>
              <a:spcBef>
                <a:spcPts val="100"/>
              </a:spcBef>
              <a:spcAft>
                <a:spcPts val="100"/>
              </a:spcAft>
              <a:buClr>
                <a:srgbClr val="00689E"/>
              </a:buClr>
              <a:buFont typeface="Wingdings" panose="05000000000000000000" pitchFamily="2" charset="2"/>
              <a:buNone/>
              <a:defRPr sz="1800" b="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0" indent="0" algn="l" defTabSz="914377" rtl="0" eaLnBrk="1" latinLnBrk="0" hangingPunct="1">
              <a:lnSpc>
                <a:spcPts val="2300"/>
              </a:lnSpc>
              <a:spcBef>
                <a:spcPts val="0"/>
              </a:spcBef>
              <a:spcAft>
                <a:spcPts val="600"/>
              </a:spcAft>
              <a:buFont typeface="Arial" pitchFamily="34" charset="0"/>
              <a:buNone/>
              <a:defRPr sz="1900" kern="1200">
                <a:solidFill>
                  <a:schemeClr val="tx1"/>
                </a:solidFill>
                <a:latin typeface="+mn-lt"/>
                <a:ea typeface="+mn-ea"/>
                <a:cs typeface="+mn-cs"/>
              </a:defRPr>
            </a:lvl2pPr>
            <a:lvl3pPr marL="457189" indent="-155571" algn="l" defTabSz="914377" rtl="0" eaLnBrk="1" latinLnBrk="0" hangingPunct="1">
              <a:spcBef>
                <a:spcPct val="20000"/>
              </a:spcBef>
              <a:buClr>
                <a:srgbClr val="00689E"/>
              </a:buClr>
              <a:buFont typeface="Wingdings" panose="05000000000000000000" pitchFamily="2" charset="2"/>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861992" indent="-228594" algn="l" defTabSz="914377" rtl="0" eaLnBrk="1" latinLnBrk="0" hangingPunct="1">
              <a:spcBef>
                <a:spcPct val="20000"/>
              </a:spcBef>
              <a:buClr>
                <a:srgbClr val="00689E"/>
              </a:buClr>
              <a:buFont typeface="Wingdings" panose="05000000000000000000" pitchFamily="2" charset="2"/>
              <a:buChar char="§"/>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a:p>
          <a:p>
            <a:endParaRPr lang="en-US"/>
          </a:p>
          <a:p>
            <a:endParaRPr lang="en-US"/>
          </a:p>
        </p:txBody>
      </p:sp>
      <p:sp>
        <p:nvSpPr>
          <p:cNvPr id="12" name="TextBox 11">
            <a:extLst>
              <a:ext uri="{FF2B5EF4-FFF2-40B4-BE49-F238E27FC236}">
                <a16:creationId xmlns:a16="http://schemas.microsoft.com/office/drawing/2014/main" id="{36394718-5A00-4215-A02A-BA2178C274D9}"/>
              </a:ext>
            </a:extLst>
          </p:cNvPr>
          <p:cNvSpPr txBox="1"/>
          <p:nvPr/>
        </p:nvSpPr>
        <p:spPr>
          <a:xfrm>
            <a:off x="4391003" y="1200154"/>
            <a:ext cx="4572000" cy="1661993"/>
          </a:xfrm>
          <a:prstGeom prst="rect">
            <a:avLst/>
          </a:prstGeom>
          <a:noFill/>
        </p:spPr>
        <p:txBody>
          <a:bodyPr wrap="square">
            <a:spAutoFit/>
          </a:bodyPr>
          <a:lstStyle/>
          <a:p>
            <a:r>
              <a:rPr lang="en-US" sz="1400" b="1" dirty="0">
                <a:solidFill>
                  <a:srgbClr val="000000"/>
                </a:solidFill>
                <a:latin typeface="Calibri" panose="020F0502020204030204" pitchFamily="34" charset="0"/>
                <a:cs typeface="Calibri" panose="020F0502020204030204" pitchFamily="34" charset="0"/>
              </a:rPr>
              <a:t>Engage students </a:t>
            </a:r>
            <a:r>
              <a:rPr lang="en-US" sz="1400" dirty="0">
                <a:solidFill>
                  <a:srgbClr val="000000"/>
                </a:solidFill>
                <a:latin typeface="Calibri" panose="020F0502020204030204" pitchFamily="34" charset="0"/>
                <a:cs typeface="Calibri" panose="020F0502020204030204" pitchFamily="34" charset="0"/>
              </a:rPr>
              <a:t>with a digital experience from anywhere with an Internet connection</a:t>
            </a:r>
          </a:p>
          <a:p>
            <a:endParaRPr lang="en-US" sz="1400" dirty="0">
              <a:solidFill>
                <a:srgbClr val="000000"/>
              </a:solidFill>
              <a:latin typeface="Calibri" panose="020F0502020204030204" pitchFamily="34" charset="0"/>
              <a:cs typeface="Calibri" panose="020F0502020204030204" pitchFamily="34" charset="0"/>
            </a:endParaRPr>
          </a:p>
          <a:p>
            <a:r>
              <a:rPr lang="en-US" sz="1400" b="1" dirty="0">
                <a:solidFill>
                  <a:srgbClr val="000000"/>
                </a:solidFill>
                <a:latin typeface="Calibri" panose="020F0502020204030204" pitchFamily="34" charset="0"/>
                <a:cs typeface="Calibri" panose="020F0502020204030204" pitchFamily="34" charset="0"/>
              </a:rPr>
              <a:t>Promote lifelong skills </a:t>
            </a:r>
            <a:r>
              <a:rPr lang="en-US" sz="1400" dirty="0">
                <a:solidFill>
                  <a:srgbClr val="000000"/>
                </a:solidFill>
                <a:latin typeface="Calibri" panose="020F0502020204030204" pitchFamily="34" charset="0"/>
                <a:cs typeface="Calibri" panose="020F0502020204030204" pitchFamily="34" charset="0"/>
              </a:rPr>
              <a:t>including creative problem solving, independent thinking, and the application of knowledge in real-world situations</a:t>
            </a:r>
          </a:p>
          <a:p>
            <a:endParaRPr lang="en-US" sz="1800" dirty="0">
              <a:latin typeface="Calibri" panose="020F0502020204030204" pitchFamily="34" charset="0"/>
              <a:cs typeface="Calibri" panose="020F0502020204030204" pitchFamily="34" charset="0"/>
            </a:endParaRPr>
          </a:p>
        </p:txBody>
      </p:sp>
      <p:pic>
        <p:nvPicPr>
          <p:cNvPr id="14" name="Picture 13" descr="A picture containing night sky&#10;&#10;Description automatically generated">
            <a:extLst>
              <a:ext uri="{FF2B5EF4-FFF2-40B4-BE49-F238E27FC236}">
                <a16:creationId xmlns:a16="http://schemas.microsoft.com/office/drawing/2014/main" id="{03C797CD-79CF-465F-A102-05E9B537C6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741" y="2647953"/>
            <a:ext cx="2752917" cy="564905"/>
          </a:xfrm>
          <a:prstGeom prst="rect">
            <a:avLst/>
          </a:prstGeom>
        </p:spPr>
      </p:pic>
      <p:grpSp>
        <p:nvGrpSpPr>
          <p:cNvPr id="19" name="Group 18">
            <a:extLst>
              <a:ext uri="{FF2B5EF4-FFF2-40B4-BE49-F238E27FC236}">
                <a16:creationId xmlns:a16="http://schemas.microsoft.com/office/drawing/2014/main" id="{37552B77-41CD-4CC0-AA21-A5439C655ED5}"/>
              </a:ext>
            </a:extLst>
          </p:cNvPr>
          <p:cNvGrpSpPr>
            <a:grpSpLocks noChangeAspect="1"/>
          </p:cNvGrpSpPr>
          <p:nvPr/>
        </p:nvGrpSpPr>
        <p:grpSpPr>
          <a:xfrm>
            <a:off x="3699619" y="2764595"/>
            <a:ext cx="2749727" cy="2194560"/>
            <a:chOff x="1295400" y="104775"/>
            <a:chExt cx="6182108" cy="4933950"/>
          </a:xfrm>
        </p:grpSpPr>
        <p:pic>
          <p:nvPicPr>
            <p:cNvPr id="20" name="Picture 19">
              <a:extLst>
                <a:ext uri="{FF2B5EF4-FFF2-40B4-BE49-F238E27FC236}">
                  <a16:creationId xmlns:a16="http://schemas.microsoft.com/office/drawing/2014/main" id="{1688D517-D0F6-4ABD-9251-1BC27B260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104775"/>
              <a:ext cx="6182108" cy="4933950"/>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8245B102-A3A7-43A3-8CD3-F81F76CB61A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2754" y="285750"/>
              <a:ext cx="5867400" cy="3352800"/>
            </a:xfrm>
            <a:prstGeom prst="rect">
              <a:avLst/>
            </a:prstGeom>
          </p:spPr>
        </p:pic>
      </p:grpSp>
      <p:pic>
        <p:nvPicPr>
          <p:cNvPr id="17" name="Picture 16">
            <a:extLst>
              <a:ext uri="{FF2B5EF4-FFF2-40B4-BE49-F238E27FC236}">
                <a16:creationId xmlns:a16="http://schemas.microsoft.com/office/drawing/2014/main" id="{9D37A088-6B5E-41BD-A6A9-406B5251CE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1015" y="3339701"/>
            <a:ext cx="2500971" cy="1699949"/>
          </a:xfrm>
          <a:prstGeom prst="rect">
            <a:avLst/>
          </a:prstGeom>
        </p:spPr>
      </p:pic>
      <p:pic>
        <p:nvPicPr>
          <p:cNvPr id="22" name="Picture 21">
            <a:extLst>
              <a:ext uri="{FF2B5EF4-FFF2-40B4-BE49-F238E27FC236}">
                <a16:creationId xmlns:a16="http://schemas.microsoft.com/office/drawing/2014/main" id="{64D25D0E-FED5-4964-926D-151034E059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8241" y="3500177"/>
            <a:ext cx="2502200" cy="1700784"/>
          </a:xfrm>
          <a:prstGeom prst="rect">
            <a:avLst/>
          </a:prstGeom>
        </p:spPr>
      </p:pic>
    </p:spTree>
    <p:extLst>
      <p:ext uri="{BB962C8B-B14F-4D97-AF65-F5344CB8AC3E}">
        <p14:creationId xmlns:p14="http://schemas.microsoft.com/office/powerpoint/2010/main" val="416498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F16E-2A7B-49F7-BC57-346AFAA9F998}"/>
              </a:ext>
            </a:extLst>
          </p:cNvPr>
          <p:cNvSpPr>
            <a:spLocks noGrp="1"/>
          </p:cNvSpPr>
          <p:nvPr>
            <p:ph type="title"/>
          </p:nvPr>
        </p:nvSpPr>
        <p:spPr>
          <a:xfrm>
            <a:off x="549275" y="468862"/>
            <a:ext cx="8042276" cy="614538"/>
          </a:xfrm>
        </p:spPr>
        <p:txBody>
          <a:bodyPr>
            <a:noAutofit/>
          </a:bodyPr>
          <a:lstStyle/>
          <a:p>
            <a:r>
              <a:rPr lang="en-US"/>
              <a:t>Calvert Learning PLUS Framework</a:t>
            </a:r>
          </a:p>
        </p:txBody>
      </p:sp>
      <p:sp>
        <p:nvSpPr>
          <p:cNvPr id="12" name="Content Placeholder 2">
            <a:extLst>
              <a:ext uri="{FF2B5EF4-FFF2-40B4-BE49-F238E27FC236}">
                <a16:creationId xmlns:a16="http://schemas.microsoft.com/office/drawing/2014/main" id="{71BD9897-0736-4642-9072-6C5E7F47DFA6}"/>
              </a:ext>
            </a:extLst>
          </p:cNvPr>
          <p:cNvSpPr>
            <a:spLocks noGrp="1"/>
          </p:cNvSpPr>
          <p:nvPr>
            <p:ph idx="1"/>
          </p:nvPr>
        </p:nvSpPr>
        <p:spPr>
          <a:xfrm>
            <a:off x="4937668" y="1097173"/>
            <a:ext cx="3797601" cy="3578014"/>
          </a:xfrm>
        </p:spPr>
        <p:txBody>
          <a:bodyPr>
            <a:normAutofit fontScale="92500" lnSpcReduction="10000"/>
          </a:bodyPr>
          <a:lstStyle/>
          <a:p>
            <a:pPr marL="0" indent="0">
              <a:spcAft>
                <a:spcPts val="700"/>
              </a:spcAft>
              <a:buNone/>
            </a:pPr>
            <a:r>
              <a:rPr lang="en-US" sz="1600" dirty="0">
                <a:solidFill>
                  <a:schemeClr val="tx1"/>
                </a:solidFill>
              </a:rPr>
              <a:t>Projects are embedded throughout Calvert courses to give students fun and engaging real-world opportunities to creatively show what they have learned.</a:t>
            </a:r>
          </a:p>
          <a:p>
            <a:pPr marL="0" indent="0">
              <a:spcAft>
                <a:spcPts val="700"/>
              </a:spcAft>
              <a:buNone/>
            </a:pPr>
            <a:r>
              <a:rPr lang="en-US" sz="1600" dirty="0">
                <a:solidFill>
                  <a:schemeClr val="tx1"/>
                </a:solidFill>
              </a:rPr>
              <a:t>Courses contain a variety of active learning activities that encourage students to think independently and formatively assess their understanding.</a:t>
            </a:r>
          </a:p>
          <a:p>
            <a:pPr marL="0" indent="0">
              <a:spcAft>
                <a:spcPts val="700"/>
              </a:spcAft>
              <a:buNone/>
            </a:pPr>
            <a:r>
              <a:rPr lang="en-US" sz="1600" dirty="0">
                <a:solidFill>
                  <a:schemeClr val="tx1"/>
                </a:solidFill>
              </a:rPr>
              <a:t>Students complete mastery assessments at the end of each lesson to ensure that they can use what they have learned and demonstrate mastery.</a:t>
            </a:r>
          </a:p>
          <a:p>
            <a:pPr marL="0" indent="0">
              <a:spcAft>
                <a:spcPts val="700"/>
              </a:spcAft>
              <a:buNone/>
            </a:pPr>
            <a:r>
              <a:rPr lang="en-US" sz="1600" dirty="0">
                <a:solidFill>
                  <a:schemeClr val="tx1"/>
                </a:solidFill>
              </a:rPr>
              <a:t>Students have many opportunities to show what they’ve learned and receive teacher feedback.</a:t>
            </a:r>
          </a:p>
        </p:txBody>
      </p:sp>
      <p:sp>
        <p:nvSpPr>
          <p:cNvPr id="4" name="Content Placeholder 2">
            <a:extLst>
              <a:ext uri="{FF2B5EF4-FFF2-40B4-BE49-F238E27FC236}">
                <a16:creationId xmlns:a16="http://schemas.microsoft.com/office/drawing/2014/main" id="{60B84478-E1F7-436C-93BB-9BA160BD84CF}"/>
              </a:ext>
            </a:extLst>
          </p:cNvPr>
          <p:cNvSpPr txBox="1">
            <a:spLocks/>
          </p:cNvSpPr>
          <p:nvPr/>
        </p:nvSpPr>
        <p:spPr>
          <a:xfrm>
            <a:off x="4374402" y="1564683"/>
            <a:ext cx="4296857" cy="3394472"/>
          </a:xfrm>
          <a:prstGeom prst="rect">
            <a:avLst/>
          </a:prstGeom>
        </p:spPr>
        <p:txBody>
          <a:bodyPr vert="horz" lIns="91440" tIns="45720" rIns="91440" bIns="45720" rtlCol="0">
            <a:noAutofit/>
          </a:bodyPr>
          <a:lstStyle>
            <a:lvl1pPr marL="0" indent="0" algn="l" defTabSz="914377" rtl="0" eaLnBrk="1" latinLnBrk="0" hangingPunct="1">
              <a:lnSpc>
                <a:spcPct val="100000"/>
              </a:lnSpc>
              <a:spcBef>
                <a:spcPts val="100"/>
              </a:spcBef>
              <a:spcAft>
                <a:spcPts val="100"/>
              </a:spcAft>
              <a:buClr>
                <a:srgbClr val="00689E"/>
              </a:buClr>
              <a:buFont typeface="Wingdings" panose="05000000000000000000" pitchFamily="2" charset="2"/>
              <a:buNone/>
              <a:defRPr sz="1800" b="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0" indent="0" algn="l" defTabSz="914377" rtl="0" eaLnBrk="1" latinLnBrk="0" hangingPunct="1">
              <a:lnSpc>
                <a:spcPts val="2300"/>
              </a:lnSpc>
              <a:spcBef>
                <a:spcPts val="0"/>
              </a:spcBef>
              <a:spcAft>
                <a:spcPts val="600"/>
              </a:spcAft>
              <a:buFont typeface="Arial" pitchFamily="34" charset="0"/>
              <a:buNone/>
              <a:defRPr sz="1900" kern="1200">
                <a:solidFill>
                  <a:schemeClr val="tx1"/>
                </a:solidFill>
                <a:latin typeface="+mn-lt"/>
                <a:ea typeface="+mn-ea"/>
                <a:cs typeface="+mn-cs"/>
              </a:defRPr>
            </a:lvl2pPr>
            <a:lvl3pPr marL="457189" indent="-155571" algn="l" defTabSz="914377" rtl="0" eaLnBrk="1" latinLnBrk="0" hangingPunct="1">
              <a:spcBef>
                <a:spcPct val="20000"/>
              </a:spcBef>
              <a:buClr>
                <a:srgbClr val="00689E"/>
              </a:buClr>
              <a:buFont typeface="Wingdings" panose="05000000000000000000" pitchFamily="2" charset="2"/>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861992" indent="-228594" algn="l" defTabSz="914377" rtl="0" eaLnBrk="1" latinLnBrk="0" hangingPunct="1">
              <a:spcBef>
                <a:spcPct val="20000"/>
              </a:spcBef>
              <a:buClr>
                <a:srgbClr val="00689E"/>
              </a:buClr>
              <a:buFont typeface="Wingdings" panose="05000000000000000000" pitchFamily="2" charset="2"/>
              <a:buChar char="§"/>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a:p>
          <a:p>
            <a:endParaRPr lang="en-US"/>
          </a:p>
          <a:p>
            <a:endParaRPr lang="en-US"/>
          </a:p>
        </p:txBody>
      </p:sp>
      <p:pic>
        <p:nvPicPr>
          <p:cNvPr id="13" name="Picture 12">
            <a:extLst>
              <a:ext uri="{FF2B5EF4-FFF2-40B4-BE49-F238E27FC236}">
                <a16:creationId xmlns:a16="http://schemas.microsoft.com/office/drawing/2014/main" id="{082C3160-D987-4A4E-9552-08C90A65EF89}"/>
              </a:ext>
            </a:extLst>
          </p:cNvPr>
          <p:cNvPicPr>
            <a:picLocks noChangeAspect="1"/>
          </p:cNvPicPr>
          <p:nvPr/>
        </p:nvPicPr>
        <p:blipFill>
          <a:blip r:embed="rId3"/>
          <a:stretch>
            <a:fillRect/>
          </a:stretch>
        </p:blipFill>
        <p:spPr>
          <a:xfrm>
            <a:off x="211133" y="1458037"/>
            <a:ext cx="4360867" cy="2574990"/>
          </a:xfrm>
          <a:prstGeom prst="rect">
            <a:avLst/>
          </a:prstGeom>
        </p:spPr>
      </p:pic>
    </p:spTree>
    <p:extLst>
      <p:ext uri="{BB962C8B-B14F-4D97-AF65-F5344CB8AC3E}">
        <p14:creationId xmlns:p14="http://schemas.microsoft.com/office/powerpoint/2010/main" val="158379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68862"/>
            <a:ext cx="8042276" cy="614538"/>
          </a:xfrm>
        </p:spPr>
        <p:txBody>
          <a:bodyPr>
            <a:noAutofit/>
          </a:bodyPr>
          <a:lstStyle/>
          <a:p>
            <a:r>
              <a:rPr lang="en-US" dirty="0"/>
              <a:t>Project-Based Learning (PBL)</a:t>
            </a:r>
          </a:p>
        </p:txBody>
      </p:sp>
      <p:sp>
        <p:nvSpPr>
          <p:cNvPr id="4" name="Content Placeholder 3">
            <a:extLst>
              <a:ext uri="{FF2B5EF4-FFF2-40B4-BE49-F238E27FC236}">
                <a16:creationId xmlns:a16="http://schemas.microsoft.com/office/drawing/2014/main" id="{FEE44B07-CE16-4448-8C67-9685DC32472E}"/>
              </a:ext>
            </a:extLst>
          </p:cNvPr>
          <p:cNvSpPr>
            <a:spLocks noGrp="1"/>
          </p:cNvSpPr>
          <p:nvPr>
            <p:ph idx="1"/>
          </p:nvPr>
        </p:nvSpPr>
        <p:spPr>
          <a:xfrm>
            <a:off x="549275" y="1344613"/>
            <a:ext cx="5191649" cy="3325812"/>
          </a:xfrm>
        </p:spPr>
        <p:txBody>
          <a:bodyPr>
            <a:normAutofit/>
          </a:bodyPr>
          <a:lstStyle/>
          <a:p>
            <a:pPr marL="0" indent="0">
              <a:buNone/>
            </a:pPr>
            <a:r>
              <a:rPr lang="en-US" sz="2000" dirty="0">
                <a:solidFill>
                  <a:schemeClr val="tx1"/>
                </a:solidFill>
              </a:rPr>
              <a:t>Example: “Become a Martian” Activity </a:t>
            </a:r>
          </a:p>
          <a:p>
            <a:pPr marL="0" indent="0">
              <a:buNone/>
            </a:pPr>
            <a:endParaRPr lang="en-US" sz="2000" dirty="0">
              <a:solidFill>
                <a:schemeClr val="tx1"/>
              </a:solidFill>
            </a:endParaRPr>
          </a:p>
          <a:p>
            <a:pPr marL="0" indent="0">
              <a:buNone/>
            </a:pPr>
            <a:r>
              <a:rPr lang="en-US" sz="2000" dirty="0">
                <a:solidFill>
                  <a:schemeClr val="tx1"/>
                </a:solidFill>
              </a:rPr>
              <a:t>Students are asked this essential question, and asked to propose a solution: </a:t>
            </a:r>
          </a:p>
          <a:p>
            <a:pPr marL="0" indent="0">
              <a:buNone/>
            </a:pPr>
            <a:endParaRPr lang="en-US" sz="2000" dirty="0">
              <a:solidFill>
                <a:schemeClr val="tx1"/>
              </a:solidFill>
            </a:endParaRPr>
          </a:p>
          <a:p>
            <a:pPr marL="0" indent="0">
              <a:buNone/>
            </a:pPr>
            <a:r>
              <a:rPr lang="en-US" sz="2000" b="1" dirty="0">
                <a:solidFill>
                  <a:schemeClr val="tx1"/>
                </a:solidFill>
              </a:rPr>
              <a:t>How would humans go about choosing another planet to inhabit, and how would they plan for colonization on the chosen planet?</a:t>
            </a:r>
          </a:p>
        </p:txBody>
      </p:sp>
      <p:pic>
        <p:nvPicPr>
          <p:cNvPr id="5" name="Picture 4" descr="A computer sitting on top of a table&#10;&#10;Description automatically generated">
            <a:extLst>
              <a:ext uri="{FF2B5EF4-FFF2-40B4-BE49-F238E27FC236}">
                <a16:creationId xmlns:a16="http://schemas.microsoft.com/office/drawing/2014/main" id="{19B18FAD-64EA-4CB0-90AD-0C13C5997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8414" y="2257065"/>
            <a:ext cx="4392401" cy="3083644"/>
          </a:xfrm>
          <a:prstGeom prst="rect">
            <a:avLst/>
          </a:prstGeom>
        </p:spPr>
      </p:pic>
      <p:pic>
        <p:nvPicPr>
          <p:cNvPr id="7" name="Picture 6" descr="A close up of a logo&#10;&#10;Description automatically generated">
            <a:extLst>
              <a:ext uri="{FF2B5EF4-FFF2-40B4-BE49-F238E27FC236}">
                <a16:creationId xmlns:a16="http://schemas.microsoft.com/office/drawing/2014/main" id="{5E341A39-32ED-43EA-A017-7CA59F22A5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4337" y="1553498"/>
            <a:ext cx="1745642" cy="1751317"/>
          </a:xfrm>
          <a:prstGeom prst="rect">
            <a:avLst/>
          </a:prstGeom>
        </p:spPr>
      </p:pic>
    </p:spTree>
    <p:extLst>
      <p:ext uri="{BB962C8B-B14F-4D97-AF65-F5344CB8AC3E}">
        <p14:creationId xmlns:p14="http://schemas.microsoft.com/office/powerpoint/2010/main" val="270513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BFC2-AA65-4EF4-9560-B705623EFFF5}"/>
              </a:ext>
            </a:extLst>
          </p:cNvPr>
          <p:cNvSpPr>
            <a:spLocks noGrp="1"/>
          </p:cNvSpPr>
          <p:nvPr>
            <p:ph type="title"/>
          </p:nvPr>
        </p:nvSpPr>
        <p:spPr>
          <a:xfrm>
            <a:off x="549275" y="468862"/>
            <a:ext cx="8042276" cy="614538"/>
          </a:xfrm>
        </p:spPr>
        <p:txBody>
          <a:bodyPr>
            <a:normAutofit fontScale="90000"/>
          </a:bodyPr>
          <a:lstStyle/>
          <a:p>
            <a:r>
              <a:rPr lang="en-US"/>
              <a:t>Online SEL Curriculum for grades 3-12</a:t>
            </a:r>
          </a:p>
        </p:txBody>
      </p:sp>
      <p:grpSp>
        <p:nvGrpSpPr>
          <p:cNvPr id="4" name="Group 3">
            <a:extLst>
              <a:ext uri="{FF2B5EF4-FFF2-40B4-BE49-F238E27FC236}">
                <a16:creationId xmlns:a16="http://schemas.microsoft.com/office/drawing/2014/main" id="{4A32F929-DDD1-4C66-B786-A36927A7F3E9}"/>
              </a:ext>
            </a:extLst>
          </p:cNvPr>
          <p:cNvGrpSpPr>
            <a:grpSpLocks noChangeAspect="1"/>
          </p:cNvGrpSpPr>
          <p:nvPr/>
        </p:nvGrpSpPr>
        <p:grpSpPr>
          <a:xfrm>
            <a:off x="-175353" y="2133105"/>
            <a:ext cx="7297308" cy="3258510"/>
            <a:chOff x="2317384" y="2637064"/>
            <a:chExt cx="4679821" cy="2144183"/>
          </a:xfrm>
        </p:grpSpPr>
        <p:pic>
          <p:nvPicPr>
            <p:cNvPr id="5" name="Picture 4" descr="Graphical user interface, website&#10;&#10;Description automatically generated">
              <a:extLst>
                <a:ext uri="{FF2B5EF4-FFF2-40B4-BE49-F238E27FC236}">
                  <a16:creationId xmlns:a16="http://schemas.microsoft.com/office/drawing/2014/main" id="{77A36959-5262-420F-ACE7-1272DC42C4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60694" y="2730036"/>
              <a:ext cx="2346103" cy="1528985"/>
            </a:xfrm>
            <a:prstGeom prst="rect">
              <a:avLst/>
            </a:prstGeom>
          </p:spPr>
        </p:pic>
        <p:pic>
          <p:nvPicPr>
            <p:cNvPr id="6" name="Picture 5">
              <a:extLst>
                <a:ext uri="{FF2B5EF4-FFF2-40B4-BE49-F238E27FC236}">
                  <a16:creationId xmlns:a16="http://schemas.microsoft.com/office/drawing/2014/main" id="{82FD6A8F-E1A3-4440-9C2B-1CE94C2B57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17384" y="2637064"/>
              <a:ext cx="2655646" cy="1951724"/>
            </a:xfrm>
            <a:prstGeom prst="rect">
              <a:avLst/>
            </a:prstGeom>
          </p:spPr>
        </p:pic>
        <p:grpSp>
          <p:nvGrpSpPr>
            <p:cNvPr id="7" name="Group 6">
              <a:extLst>
                <a:ext uri="{FF2B5EF4-FFF2-40B4-BE49-F238E27FC236}">
                  <a16:creationId xmlns:a16="http://schemas.microsoft.com/office/drawing/2014/main" id="{C2E472BD-C2BF-4159-9A00-759F8104496D}"/>
                </a:ext>
              </a:extLst>
            </p:cNvPr>
            <p:cNvGrpSpPr/>
            <p:nvPr/>
          </p:nvGrpSpPr>
          <p:grpSpPr>
            <a:xfrm>
              <a:off x="4414911" y="2901848"/>
              <a:ext cx="2582294" cy="1879399"/>
              <a:chOff x="4436391" y="2668314"/>
              <a:chExt cx="3564609" cy="2594330"/>
            </a:xfrm>
          </p:grpSpPr>
          <p:pic>
            <p:nvPicPr>
              <p:cNvPr id="8" name="Picture 7" descr="Graphical user interface&#10;&#10;Description automatically generated">
                <a:extLst>
                  <a:ext uri="{FF2B5EF4-FFF2-40B4-BE49-F238E27FC236}">
                    <a16:creationId xmlns:a16="http://schemas.microsoft.com/office/drawing/2014/main" id="{E7A910B6-9D0B-476E-B261-3875347961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86035" y="2790780"/>
                <a:ext cx="2648202" cy="1718217"/>
              </a:xfrm>
              <a:prstGeom prst="rect">
                <a:avLst/>
              </a:prstGeom>
            </p:spPr>
          </p:pic>
          <p:pic>
            <p:nvPicPr>
              <p:cNvPr id="9" name="Picture 8">
                <a:extLst>
                  <a:ext uri="{FF2B5EF4-FFF2-40B4-BE49-F238E27FC236}">
                    <a16:creationId xmlns:a16="http://schemas.microsoft.com/office/drawing/2014/main" id="{9AAC47B2-D533-4600-B6E2-DC00DE7DA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36391" y="2668314"/>
                <a:ext cx="3564609" cy="2594330"/>
              </a:xfrm>
              <a:prstGeom prst="rect">
                <a:avLst/>
              </a:prstGeom>
            </p:spPr>
          </p:pic>
        </p:grpSp>
      </p:grpSp>
      <p:sp>
        <p:nvSpPr>
          <p:cNvPr id="10" name="TextBox 9">
            <a:extLst>
              <a:ext uri="{FF2B5EF4-FFF2-40B4-BE49-F238E27FC236}">
                <a16:creationId xmlns:a16="http://schemas.microsoft.com/office/drawing/2014/main" id="{B336A0AA-969C-43B4-84D7-444B1AD65ECB}"/>
              </a:ext>
            </a:extLst>
          </p:cNvPr>
          <p:cNvSpPr txBox="1"/>
          <p:nvPr/>
        </p:nvSpPr>
        <p:spPr>
          <a:xfrm>
            <a:off x="4150717" y="1134135"/>
            <a:ext cx="4759629" cy="1538883"/>
          </a:xfrm>
          <a:prstGeom prst="rect">
            <a:avLst/>
          </a:prstGeom>
          <a:noFill/>
        </p:spPr>
        <p:txBody>
          <a:bodyPr wrap="square" rtlCol="0">
            <a:spAutoFit/>
          </a:bodyPr>
          <a:lstStyle/>
          <a:p>
            <a:pPr>
              <a:spcAft>
                <a:spcPts val="600"/>
              </a:spcAft>
            </a:pPr>
            <a:r>
              <a:rPr lang="en-US" sz="1400" b="1" dirty="0"/>
              <a:t>Courses tackle tough topics </a:t>
            </a:r>
            <a:r>
              <a:rPr lang="en-US" sz="1400" dirty="0"/>
              <a:t>including Coping Strategies, Digital Citizenship, Bullying, and Equity</a:t>
            </a:r>
          </a:p>
          <a:p>
            <a:pPr>
              <a:spcAft>
                <a:spcPts val="600"/>
              </a:spcAft>
            </a:pPr>
            <a:r>
              <a:rPr lang="en-US" sz="1400" b="1" dirty="0"/>
              <a:t>Navigate impacts of a changing world </a:t>
            </a:r>
            <a:br>
              <a:rPr lang="en-US" sz="1400" b="1" dirty="0"/>
            </a:br>
            <a:r>
              <a:rPr lang="en-US" sz="1400" dirty="0"/>
              <a:t>with evidence-based curriculum that creates a safe space for mental health and wellness education</a:t>
            </a:r>
          </a:p>
          <a:p>
            <a:pPr>
              <a:spcAft>
                <a:spcPts val="600"/>
              </a:spcAft>
            </a:pPr>
            <a:endParaRPr lang="en-US" sz="1400" dirty="0"/>
          </a:p>
        </p:txBody>
      </p:sp>
    </p:spTree>
    <p:extLst>
      <p:ext uri="{BB962C8B-B14F-4D97-AF65-F5344CB8AC3E}">
        <p14:creationId xmlns:p14="http://schemas.microsoft.com/office/powerpoint/2010/main" val="17948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young, smiling, posing&#10;&#10;Description automatically generated">
            <a:extLst>
              <a:ext uri="{FF2B5EF4-FFF2-40B4-BE49-F238E27FC236}">
                <a16:creationId xmlns:a16="http://schemas.microsoft.com/office/drawing/2014/main" id="{3055DFDB-ED1A-9849-AB44-ABC1A6497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5952" y="473647"/>
            <a:ext cx="6298212" cy="4201186"/>
          </a:xfrm>
          <a:prstGeom prst="rect">
            <a:avLst/>
          </a:prstGeom>
        </p:spPr>
      </p:pic>
      <p:sp>
        <p:nvSpPr>
          <p:cNvPr id="3" name="Content Placeholder 2">
            <a:extLst>
              <a:ext uri="{FF2B5EF4-FFF2-40B4-BE49-F238E27FC236}">
                <a16:creationId xmlns:a16="http://schemas.microsoft.com/office/drawing/2014/main" id="{AE0BC99E-6550-544D-833A-AB165F87BEB4}"/>
              </a:ext>
            </a:extLst>
          </p:cNvPr>
          <p:cNvSpPr>
            <a:spLocks noGrp="1"/>
          </p:cNvSpPr>
          <p:nvPr>
            <p:ph idx="1"/>
          </p:nvPr>
        </p:nvSpPr>
        <p:spPr>
          <a:xfrm>
            <a:off x="411581" y="2153791"/>
            <a:ext cx="3751930" cy="1884199"/>
          </a:xfrm>
        </p:spPr>
        <p:txBody>
          <a:bodyPr>
            <a:normAutofit/>
          </a:bodyPr>
          <a:lstStyle/>
          <a:p>
            <a:pPr marL="0" indent="0">
              <a:buNone/>
            </a:pPr>
            <a:r>
              <a:rPr lang="en-US" sz="4800" b="1" dirty="0"/>
              <a:t>Information Session</a:t>
            </a:r>
          </a:p>
        </p:txBody>
      </p:sp>
      <p:sp>
        <p:nvSpPr>
          <p:cNvPr id="2" name="Oval 1">
            <a:extLst>
              <a:ext uri="{FF2B5EF4-FFF2-40B4-BE49-F238E27FC236}">
                <a16:creationId xmlns:a16="http://schemas.microsoft.com/office/drawing/2014/main" id="{0763883E-C52F-F049-AB4E-22DC48B49BA7}"/>
              </a:ext>
            </a:extLst>
          </p:cNvPr>
          <p:cNvSpPr/>
          <p:nvPr/>
        </p:nvSpPr>
        <p:spPr>
          <a:xfrm>
            <a:off x="1037807" y="1122138"/>
            <a:ext cx="775604" cy="775604"/>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ysClr val="windowText" lastClr="000000"/>
                </a:solidFill>
              </a:rPr>
              <a:t>Your Logo Here</a:t>
            </a:r>
          </a:p>
        </p:txBody>
      </p:sp>
      <p:grpSp>
        <p:nvGrpSpPr>
          <p:cNvPr id="7" name="Group 6">
            <a:extLst>
              <a:ext uri="{FF2B5EF4-FFF2-40B4-BE49-F238E27FC236}">
                <a16:creationId xmlns:a16="http://schemas.microsoft.com/office/drawing/2014/main" id="{FBB1C63C-5E64-914C-80DB-CE56552C02D4}"/>
              </a:ext>
            </a:extLst>
          </p:cNvPr>
          <p:cNvGrpSpPr/>
          <p:nvPr/>
        </p:nvGrpSpPr>
        <p:grpSpPr>
          <a:xfrm>
            <a:off x="458907" y="3867552"/>
            <a:ext cx="3399569" cy="304942"/>
            <a:chOff x="1316446" y="647805"/>
            <a:chExt cx="7105012" cy="637321"/>
          </a:xfrm>
        </p:grpSpPr>
        <p:pic>
          <p:nvPicPr>
            <p:cNvPr id="8" name="Picture 7">
              <a:extLst>
                <a:ext uri="{FF2B5EF4-FFF2-40B4-BE49-F238E27FC236}">
                  <a16:creationId xmlns:a16="http://schemas.microsoft.com/office/drawing/2014/main" id="{5904EAE1-ECFC-D64B-BBAF-82896B874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6446" y="751551"/>
              <a:ext cx="2897336" cy="436226"/>
            </a:xfrm>
            <a:prstGeom prst="rect">
              <a:avLst/>
            </a:prstGeom>
          </p:spPr>
        </p:pic>
        <p:pic>
          <p:nvPicPr>
            <p:cNvPr id="9" name="Picture 8">
              <a:extLst>
                <a:ext uri="{FF2B5EF4-FFF2-40B4-BE49-F238E27FC236}">
                  <a16:creationId xmlns:a16="http://schemas.microsoft.com/office/drawing/2014/main" id="{7B669C53-B2AD-204E-8F95-70C749AFA6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9623" y="647805"/>
              <a:ext cx="3641835" cy="637321"/>
            </a:xfrm>
            <a:prstGeom prst="rect">
              <a:avLst/>
            </a:prstGeom>
          </p:spPr>
        </p:pic>
      </p:grpSp>
    </p:spTree>
    <p:extLst>
      <p:ext uri="{BB962C8B-B14F-4D97-AF65-F5344CB8AC3E}">
        <p14:creationId xmlns:p14="http://schemas.microsoft.com/office/powerpoint/2010/main" val="39765384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007B-19CB-AC44-A9BF-F6B62E24D3F3}"/>
              </a:ext>
            </a:extLst>
          </p:cNvPr>
          <p:cNvSpPr>
            <a:spLocks noGrp="1"/>
          </p:cNvSpPr>
          <p:nvPr>
            <p:ph type="title"/>
          </p:nvPr>
        </p:nvSpPr>
        <p:spPr>
          <a:xfrm>
            <a:off x="549275" y="404743"/>
            <a:ext cx="8042276" cy="742740"/>
          </a:xfrm>
        </p:spPr>
        <p:txBody>
          <a:bodyPr/>
          <a:lstStyle/>
          <a:p>
            <a:r>
              <a:rPr lang="en-US" dirty="0"/>
              <a:t>About [School Name]</a:t>
            </a:r>
          </a:p>
        </p:txBody>
      </p:sp>
      <p:sp>
        <p:nvSpPr>
          <p:cNvPr id="3" name="Content Placeholder 2">
            <a:extLst>
              <a:ext uri="{FF2B5EF4-FFF2-40B4-BE49-F238E27FC236}">
                <a16:creationId xmlns:a16="http://schemas.microsoft.com/office/drawing/2014/main" id="{E904AA50-C4BE-4A4F-859D-F4A1C4AFF9D9}"/>
              </a:ext>
            </a:extLst>
          </p:cNvPr>
          <p:cNvSpPr>
            <a:spLocks noGrp="1"/>
          </p:cNvSpPr>
          <p:nvPr>
            <p:ph idx="1"/>
          </p:nvPr>
        </p:nvSpPr>
        <p:spPr>
          <a:xfrm>
            <a:off x="549275" y="1344706"/>
            <a:ext cx="8042276" cy="3325906"/>
          </a:xfrm>
        </p:spPr>
        <p:txBody>
          <a:bodyPr vert="horz" lIns="91440" tIns="45720" rIns="91440" bIns="45720" rtlCol="0" anchor="t">
            <a:normAutofit/>
          </a:bodyPr>
          <a:lstStyle/>
          <a:p>
            <a:r>
              <a:rPr lang="en-US" dirty="0"/>
              <a:t>Mission statement here</a:t>
            </a:r>
          </a:p>
        </p:txBody>
      </p:sp>
    </p:spTree>
    <p:extLst>
      <p:ext uri="{BB962C8B-B14F-4D97-AF65-F5344CB8AC3E}">
        <p14:creationId xmlns:p14="http://schemas.microsoft.com/office/powerpoint/2010/main" val="24374700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B900-3C2B-D943-AA30-7AD8A35DC365}"/>
              </a:ext>
            </a:extLst>
          </p:cNvPr>
          <p:cNvSpPr>
            <a:spLocks noGrp="1"/>
          </p:cNvSpPr>
          <p:nvPr>
            <p:ph type="title"/>
          </p:nvPr>
        </p:nvSpPr>
        <p:spPr>
          <a:xfrm>
            <a:off x="549275" y="404743"/>
            <a:ext cx="8042276" cy="742740"/>
          </a:xfrm>
        </p:spPr>
        <p:txBody>
          <a:bodyPr/>
          <a:lstStyle/>
          <a:p>
            <a:r>
              <a:rPr lang="en-US" dirty="0"/>
              <a:t>Who We Serve</a:t>
            </a:r>
          </a:p>
        </p:txBody>
      </p:sp>
      <p:sp>
        <p:nvSpPr>
          <p:cNvPr id="3" name="Content Placeholder 2">
            <a:extLst>
              <a:ext uri="{FF2B5EF4-FFF2-40B4-BE49-F238E27FC236}">
                <a16:creationId xmlns:a16="http://schemas.microsoft.com/office/drawing/2014/main" id="{41BA16AB-0832-A94F-9821-9C3F874B0872}"/>
              </a:ext>
            </a:extLst>
          </p:cNvPr>
          <p:cNvSpPr>
            <a:spLocks noGrp="1"/>
          </p:cNvSpPr>
          <p:nvPr>
            <p:ph idx="1"/>
          </p:nvPr>
        </p:nvSpPr>
        <p:spPr>
          <a:xfrm>
            <a:off x="2104700" y="1251458"/>
            <a:ext cx="6605668" cy="3325812"/>
          </a:xfrm>
        </p:spPr>
        <p:txBody>
          <a:bodyPr vert="horz" lIns="91440" tIns="45720" rIns="91440" bIns="45720" rtlCol="0" anchor="t">
            <a:normAutofit fontScale="62500" lnSpcReduction="20000"/>
          </a:bodyPr>
          <a:lstStyle/>
          <a:p>
            <a:pPr>
              <a:spcBef>
                <a:spcPts val="800"/>
              </a:spcBef>
            </a:pPr>
            <a:r>
              <a:rPr lang="en-US" dirty="0"/>
              <a:t>Hospitalized or homebound students</a:t>
            </a:r>
          </a:p>
          <a:p>
            <a:pPr>
              <a:spcBef>
                <a:spcPts val="800"/>
              </a:spcBef>
            </a:pPr>
            <a:r>
              <a:rPr lang="en-US" dirty="0"/>
              <a:t>At-risk students or students who need credits to graduate</a:t>
            </a:r>
          </a:p>
          <a:p>
            <a:pPr>
              <a:spcBef>
                <a:spcPts val="800"/>
              </a:spcBef>
            </a:pPr>
            <a:r>
              <a:rPr lang="en-US" dirty="0"/>
              <a:t>Students with emotional or behavioral needs</a:t>
            </a:r>
          </a:p>
          <a:p>
            <a:pPr>
              <a:spcBef>
                <a:spcPts val="800"/>
              </a:spcBef>
            </a:pPr>
            <a:r>
              <a:rPr lang="en-US" dirty="0"/>
              <a:t>Homeschool students</a:t>
            </a:r>
          </a:p>
          <a:p>
            <a:pPr>
              <a:spcBef>
                <a:spcPts val="800"/>
              </a:spcBef>
            </a:pPr>
            <a:r>
              <a:rPr lang="en-US" dirty="0"/>
              <a:t>Advanced students who learn at an accelerated pace (gifted, 2E students)</a:t>
            </a:r>
          </a:p>
          <a:p>
            <a:pPr>
              <a:spcBef>
                <a:spcPts val="800"/>
              </a:spcBef>
            </a:pPr>
            <a:r>
              <a:rPr lang="en-US" dirty="0"/>
              <a:t>Competitive student athletes and performers</a:t>
            </a:r>
          </a:p>
          <a:p>
            <a:pPr>
              <a:spcBef>
                <a:spcPts val="800"/>
              </a:spcBef>
            </a:pPr>
            <a:r>
              <a:rPr lang="en-US" dirty="0"/>
              <a:t>Students in military and traveling families</a:t>
            </a:r>
          </a:p>
          <a:p>
            <a:pPr>
              <a:spcBef>
                <a:spcPts val="800"/>
              </a:spcBef>
            </a:pPr>
            <a:r>
              <a:rPr lang="en-US" dirty="0"/>
              <a:t>Students with scheduling conflicts because of work or family obligations</a:t>
            </a:r>
          </a:p>
        </p:txBody>
      </p:sp>
      <p:grpSp>
        <p:nvGrpSpPr>
          <p:cNvPr id="6" name="Group 5">
            <a:extLst>
              <a:ext uri="{FF2B5EF4-FFF2-40B4-BE49-F238E27FC236}">
                <a16:creationId xmlns:a16="http://schemas.microsoft.com/office/drawing/2014/main" id="{09FC69EC-A476-E549-8601-02C7EE982317}"/>
              </a:ext>
            </a:extLst>
          </p:cNvPr>
          <p:cNvGrpSpPr/>
          <p:nvPr/>
        </p:nvGrpSpPr>
        <p:grpSpPr>
          <a:xfrm>
            <a:off x="0" y="0"/>
            <a:ext cx="1602377" cy="5239773"/>
            <a:chOff x="-83820" y="-60810"/>
            <a:chExt cx="1471749" cy="4812619"/>
          </a:xfrm>
        </p:grpSpPr>
        <p:pic>
          <p:nvPicPr>
            <p:cNvPr id="12" name="Picture 11" descr="A person sitting in front of a computer&#10;&#10;Description automatically generated">
              <a:extLst>
                <a:ext uri="{FF2B5EF4-FFF2-40B4-BE49-F238E27FC236}">
                  <a16:creationId xmlns:a16="http://schemas.microsoft.com/office/drawing/2014/main" id="{A609D14D-94BC-714F-86C7-603EB0325C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 y="1643914"/>
              <a:ext cx="1471749" cy="1596320"/>
            </a:xfrm>
            <a:prstGeom prst="rect">
              <a:avLst/>
            </a:prstGeom>
          </p:spPr>
        </p:pic>
        <p:pic>
          <p:nvPicPr>
            <p:cNvPr id="14" name="Picture 13" descr="A person posing for the camera&#10;&#10;Description automatically generated">
              <a:extLst>
                <a:ext uri="{FF2B5EF4-FFF2-40B4-BE49-F238E27FC236}">
                  <a16:creationId xmlns:a16="http://schemas.microsoft.com/office/drawing/2014/main" id="{53CF1993-BE1F-CD4A-AE53-881757D838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 y="3240234"/>
              <a:ext cx="1471749" cy="1511575"/>
            </a:xfrm>
            <a:prstGeom prst="rect">
              <a:avLst/>
            </a:prstGeom>
          </p:spPr>
        </p:pic>
        <p:pic>
          <p:nvPicPr>
            <p:cNvPr id="10" name="Picture 9" descr="A person sitting at a table using a computer&#10;&#10;Description automatically generated">
              <a:extLst>
                <a:ext uri="{FF2B5EF4-FFF2-40B4-BE49-F238E27FC236}">
                  <a16:creationId xmlns:a16="http://schemas.microsoft.com/office/drawing/2014/main" id="{4276AB3E-C260-2C48-8355-9B0D44067D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20" y="-60810"/>
              <a:ext cx="1471749" cy="1846049"/>
            </a:xfrm>
            <a:prstGeom prst="rect">
              <a:avLst/>
            </a:prstGeom>
          </p:spPr>
        </p:pic>
      </p:grpSp>
    </p:spTree>
    <p:extLst>
      <p:ext uri="{BB962C8B-B14F-4D97-AF65-F5344CB8AC3E}">
        <p14:creationId xmlns:p14="http://schemas.microsoft.com/office/powerpoint/2010/main" val="12714287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007B-19CB-AC44-A9BF-F6B62E24D3F3}"/>
              </a:ext>
            </a:extLst>
          </p:cNvPr>
          <p:cNvSpPr>
            <a:spLocks noGrp="1"/>
          </p:cNvSpPr>
          <p:nvPr>
            <p:ph type="title"/>
          </p:nvPr>
        </p:nvSpPr>
        <p:spPr>
          <a:xfrm>
            <a:off x="549275" y="404743"/>
            <a:ext cx="8042276" cy="742740"/>
          </a:xfrm>
        </p:spPr>
        <p:txBody>
          <a:bodyPr/>
          <a:lstStyle/>
          <a:p>
            <a:r>
              <a:rPr lang="en-US" sz="3200" dirty="0"/>
              <a:t>About Our Program and </a:t>
            </a:r>
            <a:r>
              <a:rPr lang="en-US" sz="3200" dirty="0" err="1"/>
              <a:t>EdOptions</a:t>
            </a:r>
            <a:r>
              <a:rPr lang="en-US" sz="3200" dirty="0"/>
              <a:t> Academy</a:t>
            </a:r>
          </a:p>
        </p:txBody>
      </p:sp>
      <p:sp>
        <p:nvSpPr>
          <p:cNvPr id="3" name="Content Placeholder 2">
            <a:extLst>
              <a:ext uri="{FF2B5EF4-FFF2-40B4-BE49-F238E27FC236}">
                <a16:creationId xmlns:a16="http://schemas.microsoft.com/office/drawing/2014/main" id="{E904AA50-C4BE-4A4F-859D-F4A1C4AFF9D9}"/>
              </a:ext>
            </a:extLst>
          </p:cNvPr>
          <p:cNvSpPr>
            <a:spLocks noGrp="1"/>
          </p:cNvSpPr>
          <p:nvPr>
            <p:ph idx="1"/>
          </p:nvPr>
        </p:nvSpPr>
        <p:spPr>
          <a:xfrm>
            <a:off x="414451" y="1147763"/>
            <a:ext cx="8311922" cy="3716468"/>
          </a:xfrm>
        </p:spPr>
        <p:txBody>
          <a:bodyPr vert="horz" lIns="91440" tIns="45720" rIns="91440" bIns="45720" numCol="2" rtlCol="0" anchor="t">
            <a:normAutofit fontScale="55000" lnSpcReduction="20000"/>
          </a:bodyPr>
          <a:lstStyle/>
          <a:p>
            <a:pPr>
              <a:lnSpc>
                <a:spcPct val="120000"/>
              </a:lnSpc>
              <a:spcBef>
                <a:spcPts val="0"/>
              </a:spcBef>
              <a:spcAft>
                <a:spcPts val="600"/>
              </a:spcAft>
            </a:pPr>
            <a:r>
              <a:rPr lang="en-US" dirty="0"/>
              <a:t>Grades Kindergarten through 12</a:t>
            </a:r>
          </a:p>
          <a:p>
            <a:pPr>
              <a:lnSpc>
                <a:spcPct val="120000"/>
              </a:lnSpc>
              <a:spcBef>
                <a:spcPts val="0"/>
              </a:spcBef>
              <a:spcAft>
                <a:spcPts val="600"/>
              </a:spcAft>
            </a:pPr>
            <a:r>
              <a:rPr lang="en-US" dirty="0"/>
              <a:t>Engaging, self paced learning</a:t>
            </a:r>
          </a:p>
          <a:p>
            <a:pPr>
              <a:lnSpc>
                <a:spcPct val="120000"/>
              </a:lnSpc>
              <a:spcBef>
                <a:spcPts val="0"/>
              </a:spcBef>
              <a:spcAft>
                <a:spcPts val="600"/>
              </a:spcAft>
            </a:pPr>
            <a:r>
              <a:rPr lang="en-US" dirty="0"/>
              <a:t>Flexible learning schedule – synchronous and asynchronous learning options</a:t>
            </a:r>
          </a:p>
          <a:p>
            <a:pPr>
              <a:lnSpc>
                <a:spcPct val="120000"/>
              </a:lnSpc>
              <a:spcBef>
                <a:spcPts val="0"/>
              </a:spcBef>
              <a:spcAft>
                <a:spcPts val="600"/>
              </a:spcAft>
            </a:pPr>
            <a:r>
              <a:rPr lang="en-US" dirty="0"/>
              <a:t>Offers parent supports to facilitate K-5 home-based learners</a:t>
            </a:r>
          </a:p>
          <a:p>
            <a:pPr>
              <a:lnSpc>
                <a:spcPct val="120000"/>
              </a:lnSpc>
              <a:spcBef>
                <a:spcPts val="0"/>
              </a:spcBef>
              <a:spcAft>
                <a:spcPts val="600"/>
              </a:spcAft>
            </a:pPr>
            <a:r>
              <a:rPr lang="en-US" dirty="0"/>
              <a:t>Provides you and your child with personal support from certified teachers who are committed to your student’s success</a:t>
            </a:r>
          </a:p>
          <a:p>
            <a:pPr>
              <a:lnSpc>
                <a:spcPct val="120000"/>
              </a:lnSpc>
              <a:spcBef>
                <a:spcPts val="0"/>
              </a:spcBef>
              <a:spcAft>
                <a:spcPts val="600"/>
              </a:spcAft>
            </a:pPr>
            <a:r>
              <a:rPr lang="en-US" dirty="0"/>
              <a:t>Strives to create a connection between the home and school so that, with joined efforts, we can help students learn, grow, and achieve</a:t>
            </a:r>
          </a:p>
          <a:p>
            <a:pPr>
              <a:lnSpc>
                <a:spcPct val="120000"/>
              </a:lnSpc>
              <a:spcBef>
                <a:spcPts val="0"/>
              </a:spcBef>
              <a:spcAft>
                <a:spcPts val="600"/>
              </a:spcAft>
            </a:pPr>
            <a:r>
              <a:rPr lang="en-US" dirty="0"/>
              <a:t>Students remain connected to their in-person school community with the same supports and opportunities including the option to participate in extracurricular activities such as clubs, dances, and sports.</a:t>
            </a:r>
          </a:p>
        </p:txBody>
      </p:sp>
    </p:spTree>
    <p:extLst>
      <p:ext uri="{BB962C8B-B14F-4D97-AF65-F5344CB8AC3E}">
        <p14:creationId xmlns:p14="http://schemas.microsoft.com/office/powerpoint/2010/main" val="42468442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D29DC-9395-4B88-AA20-D7FF8340F4DB}"/>
              </a:ext>
            </a:extLst>
          </p:cNvPr>
          <p:cNvSpPr>
            <a:spLocks noGrp="1"/>
          </p:cNvSpPr>
          <p:nvPr>
            <p:ph idx="1"/>
          </p:nvPr>
        </p:nvSpPr>
        <p:spPr>
          <a:xfrm>
            <a:off x="549275" y="1556318"/>
            <a:ext cx="8042275" cy="744240"/>
          </a:xfrm>
        </p:spPr>
        <p:txBody>
          <a:bodyPr>
            <a:normAutofit fontScale="85000" lnSpcReduction="10000"/>
          </a:bodyPr>
          <a:lstStyle/>
          <a:p>
            <a:pPr marL="0" indent="0">
              <a:buNone/>
            </a:pPr>
            <a:r>
              <a:rPr lang="en-US" sz="2000" dirty="0"/>
              <a:t>Edmentum’s </a:t>
            </a:r>
            <a:r>
              <a:rPr lang="en-US" sz="2000" dirty="0" err="1"/>
              <a:t>EdOptions</a:t>
            </a:r>
            <a:r>
              <a:rPr lang="en-US" sz="2000" dirty="0"/>
              <a:t> Academy partners with schools and districts across the country to deliver rigorous and research-based curricula built to state and national standards</a:t>
            </a:r>
          </a:p>
        </p:txBody>
      </p:sp>
      <p:grpSp>
        <p:nvGrpSpPr>
          <p:cNvPr id="32" name="Group 31">
            <a:extLst>
              <a:ext uri="{FF2B5EF4-FFF2-40B4-BE49-F238E27FC236}">
                <a16:creationId xmlns:a16="http://schemas.microsoft.com/office/drawing/2014/main" id="{6266860B-6F0A-5144-A710-69C6F18FF59A}"/>
              </a:ext>
            </a:extLst>
          </p:cNvPr>
          <p:cNvGrpSpPr/>
          <p:nvPr/>
        </p:nvGrpSpPr>
        <p:grpSpPr>
          <a:xfrm>
            <a:off x="1019494" y="2571750"/>
            <a:ext cx="5315985" cy="1678247"/>
            <a:chOff x="1912419" y="2571750"/>
            <a:chExt cx="5315985" cy="1678247"/>
          </a:xfrm>
        </p:grpSpPr>
        <p:grpSp>
          <p:nvGrpSpPr>
            <p:cNvPr id="11" name="Group 10">
              <a:extLst>
                <a:ext uri="{FF2B5EF4-FFF2-40B4-BE49-F238E27FC236}">
                  <a16:creationId xmlns:a16="http://schemas.microsoft.com/office/drawing/2014/main" id="{8E908DAC-F809-E444-A9DC-F26B5843F560}"/>
                </a:ext>
              </a:extLst>
            </p:cNvPr>
            <p:cNvGrpSpPr/>
            <p:nvPr/>
          </p:nvGrpSpPr>
          <p:grpSpPr>
            <a:xfrm>
              <a:off x="1912419" y="2571750"/>
              <a:ext cx="5315985" cy="1678247"/>
              <a:chOff x="455194" y="2529777"/>
              <a:chExt cx="5315985" cy="1678247"/>
            </a:xfrm>
          </p:grpSpPr>
          <p:grpSp>
            <p:nvGrpSpPr>
              <p:cNvPr id="12" name="Group 11">
                <a:extLst>
                  <a:ext uri="{FF2B5EF4-FFF2-40B4-BE49-F238E27FC236}">
                    <a16:creationId xmlns:a16="http://schemas.microsoft.com/office/drawing/2014/main" id="{576CEBE5-393D-5B41-9136-9B3E0A889C96}"/>
                  </a:ext>
                </a:extLst>
              </p:cNvPr>
              <p:cNvGrpSpPr/>
              <p:nvPr/>
            </p:nvGrpSpPr>
            <p:grpSpPr>
              <a:xfrm>
                <a:off x="455194" y="2529777"/>
                <a:ext cx="5315985" cy="1678247"/>
                <a:chOff x="457200" y="2464062"/>
                <a:chExt cx="5315985" cy="1678247"/>
              </a:xfrm>
            </p:grpSpPr>
            <p:pic>
              <p:nvPicPr>
                <p:cNvPr id="15" name="Picture 14">
                  <a:extLst>
                    <a:ext uri="{FF2B5EF4-FFF2-40B4-BE49-F238E27FC236}">
                      <a16:creationId xmlns:a16="http://schemas.microsoft.com/office/drawing/2014/main" id="{9DD4BD56-9DDD-1740-9C2D-82EB4A4120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493599"/>
                  <a:ext cx="1340951" cy="1609142"/>
                </a:xfrm>
                <a:prstGeom prst="rect">
                  <a:avLst/>
                </a:prstGeom>
              </p:spPr>
            </p:pic>
            <p:pic>
              <p:nvPicPr>
                <p:cNvPr id="16" name="Picture 15" descr="A picture containing clipart&#10;&#10;Description generated with high confidence">
                  <a:extLst>
                    <a:ext uri="{FF2B5EF4-FFF2-40B4-BE49-F238E27FC236}">
                      <a16:creationId xmlns:a16="http://schemas.microsoft.com/office/drawing/2014/main" id="{F9D97A15-86BE-8A42-96DD-D177A32E7F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31418" y="2464062"/>
                  <a:ext cx="1441767" cy="1678247"/>
                </a:xfrm>
                <a:prstGeom prst="rect">
                  <a:avLst/>
                </a:prstGeom>
              </p:spPr>
            </p:pic>
          </p:grpSp>
          <p:pic>
            <p:nvPicPr>
              <p:cNvPr id="13" name="Picture 12">
                <a:extLst>
                  <a:ext uri="{FF2B5EF4-FFF2-40B4-BE49-F238E27FC236}">
                    <a16:creationId xmlns:a16="http://schemas.microsoft.com/office/drawing/2014/main" id="{FA647F2E-6058-2A41-B364-FA48012E31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0" y="3396709"/>
                <a:ext cx="2116629" cy="670155"/>
              </a:xfrm>
              <a:prstGeom prst="rect">
                <a:avLst/>
              </a:prstGeom>
            </p:spPr>
          </p:pic>
        </p:grpSp>
        <p:pic>
          <p:nvPicPr>
            <p:cNvPr id="29" name="Picture 28" descr="A picture containing drawing&#10;&#10;Description automatically generated">
              <a:extLst>
                <a:ext uri="{FF2B5EF4-FFF2-40B4-BE49-F238E27FC236}">
                  <a16:creationId xmlns:a16="http://schemas.microsoft.com/office/drawing/2014/main" id="{56CB74F7-86AB-264E-8335-DDA8EDE42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4577" y="2742696"/>
              <a:ext cx="2327775" cy="560390"/>
            </a:xfrm>
            <a:prstGeom prst="rect">
              <a:avLst/>
            </a:prstGeom>
          </p:spPr>
        </p:pic>
      </p:grpSp>
      <p:grpSp>
        <p:nvGrpSpPr>
          <p:cNvPr id="31" name="Group 30">
            <a:extLst>
              <a:ext uri="{FF2B5EF4-FFF2-40B4-BE49-F238E27FC236}">
                <a16:creationId xmlns:a16="http://schemas.microsoft.com/office/drawing/2014/main" id="{B0073E25-0B95-9243-9475-734E1E34BD14}"/>
              </a:ext>
            </a:extLst>
          </p:cNvPr>
          <p:cNvGrpSpPr/>
          <p:nvPr/>
        </p:nvGrpSpPr>
        <p:grpSpPr>
          <a:xfrm>
            <a:off x="1019494" y="647805"/>
            <a:ext cx="7105012" cy="637321"/>
            <a:chOff x="1316446" y="647805"/>
            <a:chExt cx="7105012" cy="637321"/>
          </a:xfrm>
        </p:grpSpPr>
        <p:pic>
          <p:nvPicPr>
            <p:cNvPr id="5" name="Picture 4">
              <a:extLst>
                <a:ext uri="{FF2B5EF4-FFF2-40B4-BE49-F238E27FC236}">
                  <a16:creationId xmlns:a16="http://schemas.microsoft.com/office/drawing/2014/main" id="{4FDDD414-E19E-EB49-97AB-425367C61E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6446" y="751551"/>
              <a:ext cx="2897336" cy="436226"/>
            </a:xfrm>
            <a:prstGeom prst="rect">
              <a:avLst/>
            </a:prstGeom>
          </p:spPr>
        </p:pic>
        <p:pic>
          <p:nvPicPr>
            <p:cNvPr id="30" name="Picture 29">
              <a:extLst>
                <a:ext uri="{FF2B5EF4-FFF2-40B4-BE49-F238E27FC236}">
                  <a16:creationId xmlns:a16="http://schemas.microsoft.com/office/drawing/2014/main" id="{A46A8643-5FF7-0048-AF54-005E9DFAB5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79623" y="647805"/>
              <a:ext cx="3641835" cy="637321"/>
            </a:xfrm>
            <a:prstGeom prst="rect">
              <a:avLst/>
            </a:prstGeom>
          </p:spPr>
        </p:pic>
      </p:grpSp>
      <p:pic>
        <p:nvPicPr>
          <p:cNvPr id="34" name="Picture 33" descr="Logo, icon&#10;&#10;Description automatically generated with medium confidence">
            <a:extLst>
              <a:ext uri="{FF2B5EF4-FFF2-40B4-BE49-F238E27FC236}">
                <a16:creationId xmlns:a16="http://schemas.microsoft.com/office/drawing/2014/main" id="{4D869607-6008-F643-AF6E-468E5248F0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34842" y="3022891"/>
            <a:ext cx="867852" cy="853388"/>
          </a:xfrm>
          <a:prstGeom prst="rect">
            <a:avLst/>
          </a:prstGeom>
        </p:spPr>
      </p:pic>
    </p:spTree>
    <p:extLst>
      <p:ext uri="{BB962C8B-B14F-4D97-AF65-F5344CB8AC3E}">
        <p14:creationId xmlns:p14="http://schemas.microsoft.com/office/powerpoint/2010/main" val="17961420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AEE9F92B-EE5B-498D-B855-D05132E719AF}"/>
              </a:ext>
            </a:extLst>
          </p:cNvPr>
          <p:cNvCxnSpPr>
            <a:cxnSpLocks/>
          </p:cNvCxnSpPr>
          <p:nvPr/>
        </p:nvCxnSpPr>
        <p:spPr>
          <a:xfrm>
            <a:off x="6076514" y="964357"/>
            <a:ext cx="19489" cy="39327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A person in a blue shirt&#10;&#10;Description automatically generated">
            <a:extLst>
              <a:ext uri="{FF2B5EF4-FFF2-40B4-BE49-F238E27FC236}">
                <a16:creationId xmlns:a16="http://schemas.microsoft.com/office/drawing/2014/main" id="{B98919ED-B748-442C-9189-C48E6E880000}"/>
              </a:ext>
            </a:extLst>
          </p:cNvPr>
          <p:cNvPicPr>
            <a:picLocks noChangeAspect="1"/>
          </p:cNvPicPr>
          <p:nvPr/>
        </p:nvPicPr>
        <p:blipFill rotWithShape="1">
          <a:blip r:embed="rId3" cstate="screen">
            <a:clrChange>
              <a:clrFrom>
                <a:srgbClr val="F9FAFC"/>
              </a:clrFrom>
              <a:clrTo>
                <a:srgbClr val="F9FAFC">
                  <a:alpha val="0"/>
                </a:srgbClr>
              </a:clrTo>
            </a:clrChange>
            <a:extLst>
              <a:ext uri="{28A0092B-C50C-407E-A947-70E740481C1C}">
                <a14:useLocalDpi xmlns:a14="http://schemas.microsoft.com/office/drawing/2010/main"/>
              </a:ext>
            </a:extLst>
          </a:blip>
          <a:srcRect/>
          <a:stretch/>
        </p:blipFill>
        <p:spPr>
          <a:xfrm>
            <a:off x="6076515" y="3011525"/>
            <a:ext cx="3150671" cy="2574540"/>
          </a:xfrm>
          <a:prstGeom prst="rect">
            <a:avLst/>
          </a:prstGeom>
        </p:spPr>
      </p:pic>
      <p:cxnSp>
        <p:nvCxnSpPr>
          <p:cNvPr id="31" name="Straight Connector 30">
            <a:extLst>
              <a:ext uri="{FF2B5EF4-FFF2-40B4-BE49-F238E27FC236}">
                <a16:creationId xmlns:a16="http://schemas.microsoft.com/office/drawing/2014/main" id="{D0335E86-30BD-4DC3-8CA9-8CC159E3FA35}"/>
              </a:ext>
            </a:extLst>
          </p:cNvPr>
          <p:cNvCxnSpPr>
            <a:cxnSpLocks/>
          </p:cNvCxnSpPr>
          <p:nvPr/>
        </p:nvCxnSpPr>
        <p:spPr>
          <a:xfrm>
            <a:off x="3009532" y="1125940"/>
            <a:ext cx="35712" cy="3771175"/>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8" name="Picture 27" descr="A person standing posing for the camera&#10;&#10;Description automatically generated">
            <a:extLst>
              <a:ext uri="{FF2B5EF4-FFF2-40B4-BE49-F238E27FC236}">
                <a16:creationId xmlns:a16="http://schemas.microsoft.com/office/drawing/2014/main" id="{B2129709-FF2A-494A-AC6D-5437E58207CB}"/>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58937" y="2465144"/>
            <a:ext cx="3948971" cy="3244171"/>
          </a:xfrm>
          <a:prstGeom prst="rect">
            <a:avLst/>
          </a:prstGeom>
        </p:spPr>
      </p:pic>
      <p:pic>
        <p:nvPicPr>
          <p:cNvPr id="30" name="Picture 29" descr="A girl posing for a picture&#10;&#10;Description automatically generated">
            <a:extLst>
              <a:ext uri="{FF2B5EF4-FFF2-40B4-BE49-F238E27FC236}">
                <a16:creationId xmlns:a16="http://schemas.microsoft.com/office/drawing/2014/main" id="{ACE3D084-F3B1-41A9-BEE5-946B8DD447E2}"/>
              </a:ext>
            </a:extLst>
          </p:cNvPr>
          <p:cNvPicPr>
            <a:picLocks noChangeAspect="1"/>
          </p:cNvPicPr>
          <p:nvPr/>
        </p:nvPicPr>
        <p:blipFill rotWithShape="1">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88311" y="3182017"/>
            <a:ext cx="2937492" cy="2499495"/>
          </a:xfrm>
          <a:prstGeom prst="rect">
            <a:avLst/>
          </a:prstGeom>
        </p:spPr>
      </p:pic>
      <p:sp>
        <p:nvSpPr>
          <p:cNvPr id="26" name="Rectangle 25">
            <a:extLst>
              <a:ext uri="{FF2B5EF4-FFF2-40B4-BE49-F238E27FC236}">
                <a16:creationId xmlns:a16="http://schemas.microsoft.com/office/drawing/2014/main" id="{EEA3699C-E10B-4C61-8F94-1FF8A636D490}"/>
              </a:ext>
            </a:extLst>
          </p:cNvPr>
          <p:cNvSpPr/>
          <p:nvPr/>
        </p:nvSpPr>
        <p:spPr>
          <a:xfrm>
            <a:off x="0" y="5346446"/>
            <a:ext cx="9144000" cy="546728"/>
          </a:xfrm>
          <a:prstGeom prst="rect">
            <a:avLst/>
          </a:prstGeom>
          <a:solidFill>
            <a:srgbClr val="0067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latin typeface="Arial"/>
            </a:endParaRPr>
          </a:p>
        </p:txBody>
      </p:sp>
      <p:sp>
        <p:nvSpPr>
          <p:cNvPr id="2" name="Title 1">
            <a:extLst>
              <a:ext uri="{FF2B5EF4-FFF2-40B4-BE49-F238E27FC236}">
                <a16:creationId xmlns:a16="http://schemas.microsoft.com/office/drawing/2014/main" id="{D48101CC-DEDE-4F32-9BBF-0490F04D00AF}"/>
              </a:ext>
            </a:extLst>
          </p:cNvPr>
          <p:cNvSpPr>
            <a:spLocks noGrp="1"/>
          </p:cNvSpPr>
          <p:nvPr>
            <p:ph type="title"/>
          </p:nvPr>
        </p:nvSpPr>
        <p:spPr/>
        <p:txBody>
          <a:bodyPr>
            <a:normAutofit/>
          </a:bodyPr>
          <a:lstStyle/>
          <a:p>
            <a:r>
              <a:rPr lang="en-US" dirty="0"/>
              <a:t>EdOptions Academy Courses</a:t>
            </a:r>
          </a:p>
        </p:txBody>
      </p:sp>
      <p:sp>
        <p:nvSpPr>
          <p:cNvPr id="37" name="Rectangle 36">
            <a:extLst>
              <a:ext uri="{FF2B5EF4-FFF2-40B4-BE49-F238E27FC236}">
                <a16:creationId xmlns:a16="http://schemas.microsoft.com/office/drawing/2014/main" id="{21827998-1D5C-41E0-BC72-C333AF285F5F}"/>
              </a:ext>
            </a:extLst>
          </p:cNvPr>
          <p:cNvSpPr/>
          <p:nvPr/>
        </p:nvSpPr>
        <p:spPr>
          <a:xfrm>
            <a:off x="36227" y="1251857"/>
            <a:ext cx="2956981" cy="369332"/>
          </a:xfrm>
          <a:prstGeom prst="rect">
            <a:avLst/>
          </a:prstGeom>
        </p:spPr>
        <p:txBody>
          <a:bodyPr wrap="square">
            <a:spAutoFit/>
          </a:bodyPr>
          <a:lstStyle/>
          <a:p>
            <a:pPr algn="ctr"/>
            <a:r>
              <a:rPr lang="en-US" sz="1800" b="1" dirty="0">
                <a:solidFill>
                  <a:srgbClr val="0F549C"/>
                </a:solidFill>
              </a:rPr>
              <a:t>Elementary</a:t>
            </a:r>
          </a:p>
        </p:txBody>
      </p:sp>
      <p:sp>
        <p:nvSpPr>
          <p:cNvPr id="40" name="Rectangle 39">
            <a:extLst>
              <a:ext uri="{FF2B5EF4-FFF2-40B4-BE49-F238E27FC236}">
                <a16:creationId xmlns:a16="http://schemas.microsoft.com/office/drawing/2014/main" id="{2E052600-BEC9-401E-9C34-046D35508409}"/>
              </a:ext>
            </a:extLst>
          </p:cNvPr>
          <p:cNvSpPr/>
          <p:nvPr/>
        </p:nvSpPr>
        <p:spPr>
          <a:xfrm>
            <a:off x="6308476" y="1261455"/>
            <a:ext cx="2627816" cy="369332"/>
          </a:xfrm>
          <a:prstGeom prst="rect">
            <a:avLst/>
          </a:prstGeom>
        </p:spPr>
        <p:txBody>
          <a:bodyPr wrap="square">
            <a:spAutoFit/>
          </a:bodyPr>
          <a:lstStyle/>
          <a:p>
            <a:pPr algn="ctr"/>
            <a:r>
              <a:rPr lang="en-US" sz="1800" b="1" dirty="0">
                <a:solidFill>
                  <a:srgbClr val="0F549C"/>
                </a:solidFill>
              </a:rPr>
              <a:t>High School +</a:t>
            </a:r>
          </a:p>
        </p:txBody>
      </p:sp>
      <p:sp>
        <p:nvSpPr>
          <p:cNvPr id="7" name="Rectangle 6">
            <a:extLst>
              <a:ext uri="{FF2B5EF4-FFF2-40B4-BE49-F238E27FC236}">
                <a16:creationId xmlns:a16="http://schemas.microsoft.com/office/drawing/2014/main" id="{C304CDF5-CE5D-4E19-96E6-8445DCCB2090}"/>
              </a:ext>
            </a:extLst>
          </p:cNvPr>
          <p:cNvSpPr/>
          <p:nvPr/>
        </p:nvSpPr>
        <p:spPr>
          <a:xfrm>
            <a:off x="337837" y="2138762"/>
            <a:ext cx="2405365" cy="900888"/>
          </a:xfrm>
          <a:prstGeom prst="rect">
            <a:avLst/>
          </a:prstGeom>
        </p:spPr>
        <p:txBody>
          <a:bodyPr wrap="square" anchor="t">
            <a:spAutoFit/>
          </a:bodyPr>
          <a:lstStyle/>
          <a:p>
            <a:r>
              <a:rPr lang="en-US" sz="1051" dirty="0"/>
              <a:t>Project-based learning</a:t>
            </a:r>
          </a:p>
          <a:p>
            <a:r>
              <a:rPr lang="en-US" sz="1051" dirty="0"/>
              <a:t>Core Subjects, Art, P.E., Music</a:t>
            </a:r>
          </a:p>
          <a:p>
            <a:r>
              <a:rPr lang="en-US" sz="1051" dirty="0"/>
              <a:t>Supports for guardian to aid student’s day-to-day learning</a:t>
            </a:r>
          </a:p>
          <a:p>
            <a:endParaRPr lang="en-US" sz="1051" dirty="0"/>
          </a:p>
        </p:txBody>
      </p:sp>
      <p:sp>
        <p:nvSpPr>
          <p:cNvPr id="25" name="Rectangle 24">
            <a:extLst>
              <a:ext uri="{FF2B5EF4-FFF2-40B4-BE49-F238E27FC236}">
                <a16:creationId xmlns:a16="http://schemas.microsoft.com/office/drawing/2014/main" id="{2B7EFFC6-9A99-460C-81B2-A748CE56B344}"/>
              </a:ext>
            </a:extLst>
          </p:cNvPr>
          <p:cNvSpPr/>
          <p:nvPr/>
        </p:nvSpPr>
        <p:spPr>
          <a:xfrm>
            <a:off x="3296090" y="2138763"/>
            <a:ext cx="2505859" cy="1062086"/>
          </a:xfrm>
          <a:prstGeom prst="rect">
            <a:avLst/>
          </a:prstGeom>
        </p:spPr>
        <p:txBody>
          <a:bodyPr wrap="square" anchor="t">
            <a:spAutoFit/>
          </a:bodyPr>
          <a:lstStyle/>
          <a:p>
            <a:r>
              <a:rPr lang="en-US" sz="1051" dirty="0"/>
              <a:t>400+ Courses</a:t>
            </a:r>
          </a:p>
          <a:p>
            <a:r>
              <a:rPr lang="en-US" sz="1051" dirty="0"/>
              <a:t>Including </a:t>
            </a:r>
            <a:r>
              <a:rPr lang="en-US" sz="1050" dirty="0"/>
              <a:t>over 100 semesters of courses in core subject areas, over 100 semesters of CTE offerings, 27 semesters of college prep courses, world languages, and more.</a:t>
            </a:r>
            <a:endParaRPr lang="en-US" sz="1051" dirty="0"/>
          </a:p>
        </p:txBody>
      </p:sp>
      <p:grpSp>
        <p:nvGrpSpPr>
          <p:cNvPr id="10" name="Group 9">
            <a:extLst>
              <a:ext uri="{FF2B5EF4-FFF2-40B4-BE49-F238E27FC236}">
                <a16:creationId xmlns:a16="http://schemas.microsoft.com/office/drawing/2014/main" id="{7AAE4352-273C-4E01-A8D6-7E4BADE21902}"/>
              </a:ext>
            </a:extLst>
          </p:cNvPr>
          <p:cNvGrpSpPr/>
          <p:nvPr/>
        </p:nvGrpSpPr>
        <p:grpSpPr>
          <a:xfrm>
            <a:off x="6248402" y="2123537"/>
            <a:ext cx="2859377" cy="900888"/>
            <a:chOff x="6248399" y="1463172"/>
            <a:chExt cx="2859377" cy="900887"/>
          </a:xfrm>
        </p:grpSpPr>
        <p:sp>
          <p:nvSpPr>
            <p:cNvPr id="27" name="Rectangle 26">
              <a:extLst>
                <a:ext uri="{FF2B5EF4-FFF2-40B4-BE49-F238E27FC236}">
                  <a16:creationId xmlns:a16="http://schemas.microsoft.com/office/drawing/2014/main" id="{28348105-0E26-4961-AD62-1B86A8508E96}"/>
                </a:ext>
              </a:extLst>
            </p:cNvPr>
            <p:cNvSpPr/>
            <p:nvPr/>
          </p:nvSpPr>
          <p:spPr>
            <a:xfrm>
              <a:off x="6248399" y="1478399"/>
              <a:ext cx="2859377" cy="246221"/>
            </a:xfrm>
            <a:prstGeom prst="rect">
              <a:avLst/>
            </a:prstGeom>
          </p:spPr>
          <p:txBody>
            <a:bodyPr wrap="square" anchor="t">
              <a:spAutoFit/>
            </a:bodyPr>
            <a:lstStyle/>
            <a:p>
              <a:pPr>
                <a:spcBef>
                  <a:spcPts val="600"/>
                </a:spcBef>
                <a:spcAft>
                  <a:spcPts val="600"/>
                </a:spcAft>
              </a:pPr>
              <a:endParaRPr lang="en-US" sz="1000">
                <a:latin typeface="+mj-lt"/>
              </a:endParaRPr>
            </a:p>
          </p:txBody>
        </p:sp>
        <p:sp>
          <p:nvSpPr>
            <p:cNvPr id="3" name="Rectangle 2">
              <a:extLst>
                <a:ext uri="{FF2B5EF4-FFF2-40B4-BE49-F238E27FC236}">
                  <a16:creationId xmlns:a16="http://schemas.microsoft.com/office/drawing/2014/main" id="{FA296B1B-04F9-415D-A676-745A384C42CA}"/>
                </a:ext>
              </a:extLst>
            </p:cNvPr>
            <p:cNvSpPr/>
            <p:nvPr/>
          </p:nvSpPr>
          <p:spPr>
            <a:xfrm>
              <a:off x="6308476" y="1463172"/>
              <a:ext cx="2644142" cy="900887"/>
            </a:xfrm>
            <a:prstGeom prst="rect">
              <a:avLst/>
            </a:prstGeom>
          </p:spPr>
          <p:txBody>
            <a:bodyPr wrap="square" anchor="t">
              <a:spAutoFit/>
            </a:bodyPr>
            <a:lstStyle/>
            <a:p>
              <a:pPr>
                <a:spcBef>
                  <a:spcPts val="600"/>
                </a:spcBef>
                <a:spcAft>
                  <a:spcPts val="600"/>
                </a:spcAft>
              </a:pPr>
              <a:r>
                <a:rPr lang="en-US" sz="1051" dirty="0"/>
                <a:t>Career preparation in 10 vocational areas, including home-care professional, office management, customer service, hospitality, food services, commercial driving, and more</a:t>
              </a:r>
            </a:p>
          </p:txBody>
        </p:sp>
      </p:grpSp>
      <p:sp>
        <p:nvSpPr>
          <p:cNvPr id="33" name="Rectangle 32">
            <a:extLst>
              <a:ext uri="{FF2B5EF4-FFF2-40B4-BE49-F238E27FC236}">
                <a16:creationId xmlns:a16="http://schemas.microsoft.com/office/drawing/2014/main" id="{DC6D5EE5-B355-4444-8C84-6DE5CF3B6117}"/>
              </a:ext>
            </a:extLst>
          </p:cNvPr>
          <p:cNvSpPr/>
          <p:nvPr/>
        </p:nvSpPr>
        <p:spPr>
          <a:xfrm>
            <a:off x="3163547" y="1258561"/>
            <a:ext cx="2767893" cy="923330"/>
          </a:xfrm>
          <a:prstGeom prst="rect">
            <a:avLst/>
          </a:prstGeom>
        </p:spPr>
        <p:txBody>
          <a:bodyPr wrap="square">
            <a:spAutoFit/>
          </a:bodyPr>
          <a:lstStyle/>
          <a:p>
            <a:pPr algn="ctr"/>
            <a:r>
              <a:rPr lang="en-US" sz="1800" b="1" dirty="0">
                <a:solidFill>
                  <a:srgbClr val="0F549C"/>
                </a:solidFill>
              </a:rPr>
              <a:t>Middle and </a:t>
            </a:r>
            <a:br>
              <a:rPr lang="en-US" sz="1800" b="1" dirty="0">
                <a:solidFill>
                  <a:srgbClr val="0F549C"/>
                </a:solidFill>
              </a:rPr>
            </a:br>
            <a:r>
              <a:rPr lang="en-US" sz="1800" b="1" dirty="0">
                <a:solidFill>
                  <a:srgbClr val="0F549C"/>
                </a:solidFill>
              </a:rPr>
              <a:t>High School</a:t>
            </a:r>
          </a:p>
          <a:p>
            <a:pPr algn="ctr"/>
            <a:endParaRPr lang="en-US" sz="1800" b="1" dirty="0">
              <a:solidFill>
                <a:srgbClr val="0F549C"/>
              </a:solidFill>
            </a:endParaRPr>
          </a:p>
        </p:txBody>
      </p:sp>
    </p:spTree>
    <p:extLst>
      <p:ext uri="{BB962C8B-B14F-4D97-AF65-F5344CB8AC3E}">
        <p14:creationId xmlns:p14="http://schemas.microsoft.com/office/powerpoint/2010/main" val="40671984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F94D-6D94-434B-BF58-9D8989C32E70}"/>
              </a:ext>
            </a:extLst>
          </p:cNvPr>
          <p:cNvSpPr>
            <a:spLocks noGrp="1"/>
          </p:cNvSpPr>
          <p:nvPr>
            <p:ph type="title"/>
          </p:nvPr>
        </p:nvSpPr>
        <p:spPr>
          <a:xfrm>
            <a:off x="561747" y="564679"/>
            <a:ext cx="8042276" cy="742740"/>
          </a:xfrm>
        </p:spPr>
        <p:txBody>
          <a:bodyPr/>
          <a:lstStyle/>
          <a:p>
            <a:r>
              <a:rPr lang="en-US" sz="3200" dirty="0"/>
              <a:t>Ongoing Personal Support from </a:t>
            </a:r>
            <a:br>
              <a:rPr lang="en-US" sz="3200" dirty="0"/>
            </a:br>
            <a:r>
              <a:rPr lang="en-US" sz="3200" dirty="0"/>
              <a:t>Certified Instructors</a:t>
            </a:r>
          </a:p>
        </p:txBody>
      </p:sp>
      <p:sp>
        <p:nvSpPr>
          <p:cNvPr id="3" name="Content Placeholder 2">
            <a:extLst>
              <a:ext uri="{FF2B5EF4-FFF2-40B4-BE49-F238E27FC236}">
                <a16:creationId xmlns:a16="http://schemas.microsoft.com/office/drawing/2014/main" id="{E5BE2C6C-AB71-4900-ADC7-61949C0354A6}"/>
              </a:ext>
            </a:extLst>
          </p:cNvPr>
          <p:cNvSpPr>
            <a:spLocks noGrp="1"/>
          </p:cNvSpPr>
          <p:nvPr>
            <p:ph idx="1"/>
          </p:nvPr>
        </p:nvSpPr>
        <p:spPr>
          <a:xfrm>
            <a:off x="561748" y="1592035"/>
            <a:ext cx="8042275" cy="2881539"/>
          </a:xfrm>
        </p:spPr>
        <p:txBody>
          <a:bodyPr vert="horz" lIns="91440" tIns="45720" rIns="91440" bIns="45720" rtlCol="0" anchor="t">
            <a:normAutofit/>
          </a:bodyPr>
          <a:lstStyle/>
          <a:p>
            <a:pPr marL="0" indent="0">
              <a:buNone/>
            </a:pPr>
            <a:r>
              <a:rPr lang="en-US" sz="2000" dirty="0" err="1"/>
              <a:t>EdOptions</a:t>
            </a:r>
            <a:r>
              <a:rPr lang="en-US" sz="2000" dirty="0"/>
              <a:t> Academy instructors communicate with you and your child regularly from enrollment through completion and are available when you or your student need support.</a:t>
            </a:r>
          </a:p>
          <a:p>
            <a:endParaRPr lang="en-US" sz="2000" dirty="0"/>
          </a:p>
          <a:p>
            <a:endParaRPr lang="en-US" sz="2000" dirty="0"/>
          </a:p>
        </p:txBody>
      </p:sp>
      <p:pic>
        <p:nvPicPr>
          <p:cNvPr id="5" name="Picture 4">
            <a:extLst>
              <a:ext uri="{FF2B5EF4-FFF2-40B4-BE49-F238E27FC236}">
                <a16:creationId xmlns:a16="http://schemas.microsoft.com/office/drawing/2014/main" id="{CD10C766-A7B9-5C4E-8A73-58A8242E096C}"/>
              </a:ext>
            </a:extLst>
          </p:cNvPr>
          <p:cNvPicPr>
            <a:picLocks noChangeAspect="1"/>
          </p:cNvPicPr>
          <p:nvPr/>
        </p:nvPicPr>
        <p:blipFill>
          <a:blip r:embed="rId3"/>
          <a:stretch>
            <a:fillRect/>
          </a:stretch>
        </p:blipFill>
        <p:spPr>
          <a:xfrm>
            <a:off x="895973" y="2551058"/>
            <a:ext cx="7352055" cy="1656393"/>
          </a:xfrm>
          <a:prstGeom prst="rect">
            <a:avLst/>
          </a:prstGeom>
          <a:ln>
            <a:solidFill>
              <a:srgbClr val="0070C0">
                <a:alpha val="0"/>
              </a:srgbClr>
            </a:solidFill>
          </a:ln>
        </p:spPr>
      </p:pic>
    </p:spTree>
    <p:extLst>
      <p:ext uri="{BB962C8B-B14F-4D97-AF65-F5344CB8AC3E}">
        <p14:creationId xmlns:p14="http://schemas.microsoft.com/office/powerpoint/2010/main" val="11291177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2067</Words>
  <Application>Microsoft Macintosh PowerPoint</Application>
  <PresentationFormat>On-screen Show (16:9)</PresentationFormat>
  <Paragraphs>200</Paragraphs>
  <Slides>23</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avenir_lt_std_55_romanregular</vt:lpstr>
      <vt:lpstr>Calibri</vt:lpstr>
      <vt:lpstr>inherit</vt:lpstr>
      <vt:lpstr>Wingdings</vt:lpstr>
      <vt:lpstr>Wingdings 2</vt:lpstr>
      <vt:lpstr>Breeze</vt:lpstr>
      <vt:lpstr>PowerPoint Presentation</vt:lpstr>
      <vt:lpstr>PowerPoint Presentation</vt:lpstr>
      <vt:lpstr>PowerPoint Presentation</vt:lpstr>
      <vt:lpstr>About [School Name]</vt:lpstr>
      <vt:lpstr>Who We Serve</vt:lpstr>
      <vt:lpstr>About Our Program and EdOptions Academy</vt:lpstr>
      <vt:lpstr>PowerPoint Presentation</vt:lpstr>
      <vt:lpstr>EdOptions Academy Courses</vt:lpstr>
      <vt:lpstr>Ongoing Personal Support from  Certified Instructors</vt:lpstr>
      <vt:lpstr>Customized live 1:1 tutoring available 24/7</vt:lpstr>
      <vt:lpstr>Who Are EdOptions Academy Instructors? </vt:lpstr>
      <vt:lpstr>Student Sentiments</vt:lpstr>
      <vt:lpstr>Simple Technology</vt:lpstr>
      <vt:lpstr>Quality Content: Engaging Content</vt:lpstr>
      <vt:lpstr>Simple Technology:  Unit and Course Activities</vt:lpstr>
      <vt:lpstr>Questions?</vt:lpstr>
      <vt:lpstr>Ready to Enroll? Enrollment Is Now Open</vt:lpstr>
      <vt:lpstr>Expansive course offering</vt:lpstr>
      <vt:lpstr>Middle and High School Courses are  built using research-based design principals</vt:lpstr>
      <vt:lpstr>Project-based digital curriculum for K-5</vt:lpstr>
      <vt:lpstr>Calvert Learning PLUS Framework</vt:lpstr>
      <vt:lpstr>Project-Based Learning (PBL)</vt:lpstr>
      <vt:lpstr>Online SEL Curriculum for grades 3-12</vt:lpstr>
    </vt:vector>
  </TitlesOfParts>
  <Company>Calvertservices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mgilles</dc:creator>
  <cp:lastModifiedBy>Tirabassi, Teresa</cp:lastModifiedBy>
  <cp:revision>97</cp:revision>
  <cp:lastPrinted>2018-04-12T17:34:37Z</cp:lastPrinted>
  <dcterms:created xsi:type="dcterms:W3CDTF">2007-06-13T13:37:51Z</dcterms:created>
  <dcterms:modified xsi:type="dcterms:W3CDTF">2021-12-01T17:24:23Z</dcterms:modified>
</cp:coreProperties>
</file>